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56" r:id="rId5"/>
    <p:sldId id="257" r:id="rId6"/>
    <p:sldId id="261" r:id="rId7"/>
    <p:sldId id="262" r:id="rId8"/>
    <p:sldId id="258" r:id="rId9"/>
    <p:sldId id="259" r:id="rId10"/>
  </p:sldIdLst>
  <p:sldSz cx="9906000" cy="6858000" type="A4"/>
  <p:notesSz cx="6797675" cy="9926638"/>
  <p:defaultTextStyle>
    <a:defPPr>
      <a:defRPr lang="nl-NL"/>
    </a:defPPr>
    <a:lvl1pPr marL="0" algn="l" defTabSz="957816" rtl="0" eaLnBrk="1" latinLnBrk="0" hangingPunct="1">
      <a:defRPr sz="1900" kern="1200">
        <a:solidFill>
          <a:schemeClr val="tx1"/>
        </a:solidFill>
        <a:latin typeface="+mn-lt"/>
        <a:ea typeface="+mn-ea"/>
        <a:cs typeface="+mn-cs"/>
      </a:defRPr>
    </a:lvl1pPr>
    <a:lvl2pPr marL="478908" algn="l" defTabSz="957816" rtl="0" eaLnBrk="1" latinLnBrk="0" hangingPunct="1">
      <a:defRPr sz="1900" kern="1200">
        <a:solidFill>
          <a:schemeClr val="tx1"/>
        </a:solidFill>
        <a:latin typeface="+mn-lt"/>
        <a:ea typeface="+mn-ea"/>
        <a:cs typeface="+mn-cs"/>
      </a:defRPr>
    </a:lvl2pPr>
    <a:lvl3pPr marL="957816" algn="l" defTabSz="957816" rtl="0" eaLnBrk="1" latinLnBrk="0" hangingPunct="1">
      <a:defRPr sz="1900" kern="1200">
        <a:solidFill>
          <a:schemeClr val="tx1"/>
        </a:solidFill>
        <a:latin typeface="+mn-lt"/>
        <a:ea typeface="+mn-ea"/>
        <a:cs typeface="+mn-cs"/>
      </a:defRPr>
    </a:lvl3pPr>
    <a:lvl4pPr marL="1436724" algn="l" defTabSz="957816" rtl="0" eaLnBrk="1" latinLnBrk="0" hangingPunct="1">
      <a:defRPr sz="1900" kern="1200">
        <a:solidFill>
          <a:schemeClr val="tx1"/>
        </a:solidFill>
        <a:latin typeface="+mn-lt"/>
        <a:ea typeface="+mn-ea"/>
        <a:cs typeface="+mn-cs"/>
      </a:defRPr>
    </a:lvl4pPr>
    <a:lvl5pPr marL="1915631" algn="l" defTabSz="957816" rtl="0" eaLnBrk="1" latinLnBrk="0" hangingPunct="1">
      <a:defRPr sz="1900" kern="1200">
        <a:solidFill>
          <a:schemeClr val="tx1"/>
        </a:solidFill>
        <a:latin typeface="+mn-lt"/>
        <a:ea typeface="+mn-ea"/>
        <a:cs typeface="+mn-cs"/>
      </a:defRPr>
    </a:lvl5pPr>
    <a:lvl6pPr marL="2394539" algn="l" defTabSz="957816" rtl="0" eaLnBrk="1" latinLnBrk="0" hangingPunct="1">
      <a:defRPr sz="1900" kern="1200">
        <a:solidFill>
          <a:schemeClr val="tx1"/>
        </a:solidFill>
        <a:latin typeface="+mn-lt"/>
        <a:ea typeface="+mn-ea"/>
        <a:cs typeface="+mn-cs"/>
      </a:defRPr>
    </a:lvl6pPr>
    <a:lvl7pPr marL="2873447" algn="l" defTabSz="957816" rtl="0" eaLnBrk="1" latinLnBrk="0" hangingPunct="1">
      <a:defRPr sz="1900" kern="1200">
        <a:solidFill>
          <a:schemeClr val="tx1"/>
        </a:solidFill>
        <a:latin typeface="+mn-lt"/>
        <a:ea typeface="+mn-ea"/>
        <a:cs typeface="+mn-cs"/>
      </a:defRPr>
    </a:lvl7pPr>
    <a:lvl8pPr marL="3352355" algn="l" defTabSz="957816" rtl="0" eaLnBrk="1" latinLnBrk="0" hangingPunct="1">
      <a:defRPr sz="1900" kern="1200">
        <a:solidFill>
          <a:schemeClr val="tx1"/>
        </a:solidFill>
        <a:latin typeface="+mn-lt"/>
        <a:ea typeface="+mn-ea"/>
        <a:cs typeface="+mn-cs"/>
      </a:defRPr>
    </a:lvl8pPr>
    <a:lvl9pPr marL="3831263" algn="l" defTabSz="957816"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D13B"/>
    <a:srgbClr val="0BDB2E"/>
    <a:srgbClr val="C4E6B8"/>
    <a:srgbClr val="BAE2AC"/>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467" autoAdjust="0"/>
  </p:normalViewPr>
  <p:slideViewPr>
    <p:cSldViewPr>
      <p:cViewPr varScale="1">
        <p:scale>
          <a:sx n="99" d="100"/>
          <a:sy n="99" d="100"/>
        </p:scale>
        <p:origin x="1710" y="7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echje Tinnemans" userId="fc9fbae4-46f2-4976-a9b9-09abe3c50676" providerId="ADAL" clId="{6053822D-73C1-431D-9F77-5679E56296DA}"/>
    <pc:docChg chg="custSel modSld">
      <pc:chgData name="Brechje Tinnemans" userId="fc9fbae4-46f2-4976-a9b9-09abe3c50676" providerId="ADAL" clId="{6053822D-73C1-431D-9F77-5679E56296DA}" dt="2025-11-17T16:06:04.346" v="4945" actId="20577"/>
      <pc:docMkLst>
        <pc:docMk/>
      </pc:docMkLst>
      <pc:sldChg chg="modSp mod">
        <pc:chgData name="Brechje Tinnemans" userId="fc9fbae4-46f2-4976-a9b9-09abe3c50676" providerId="ADAL" clId="{6053822D-73C1-431D-9F77-5679E56296DA}" dt="2025-11-17T16:06:04.346" v="4945" actId="20577"/>
        <pc:sldMkLst>
          <pc:docMk/>
          <pc:sldMk cId="2661375625" sldId="259"/>
        </pc:sldMkLst>
        <pc:spChg chg="mod">
          <ac:chgData name="Brechje Tinnemans" userId="fc9fbae4-46f2-4976-a9b9-09abe3c50676" providerId="ADAL" clId="{6053822D-73C1-431D-9F77-5679E56296DA}" dt="2025-11-17T16:06:04.346" v="4945" actId="20577"/>
          <ac:spMkLst>
            <pc:docMk/>
            <pc:sldMk cId="2661375625" sldId="259"/>
            <ac:spMk id="1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E6DA352-B2DE-4AF0-9AC2-9D6C0FF2FF0C}" type="datetimeFigureOut">
              <a:rPr lang="nl-NL" smtClean="0"/>
              <a:t>17-11-2025</a:t>
            </a:fld>
            <a:endParaRPr lang="nl-NL"/>
          </a:p>
        </p:txBody>
      </p:sp>
      <p:sp>
        <p:nvSpPr>
          <p:cNvPr id="4" name="Tijdelijke aanduiding voor dia-afbeelding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D0D18CE-FD09-47DA-8522-D4A1BFBCA9E6}" type="slidenum">
              <a:rPr lang="nl-NL" smtClean="0"/>
              <a:t>‹nr.›</a:t>
            </a:fld>
            <a:endParaRPr lang="nl-NL"/>
          </a:p>
        </p:txBody>
      </p:sp>
    </p:spTree>
    <p:extLst>
      <p:ext uri="{BB962C8B-B14F-4D97-AF65-F5344CB8AC3E}">
        <p14:creationId xmlns:p14="http://schemas.microsoft.com/office/powerpoint/2010/main" val="1542883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0D18CE-FD09-47DA-8522-D4A1BFBCA9E6}" type="slidenum">
              <a:rPr lang="nl-NL" smtClean="0"/>
              <a:t>2</a:t>
            </a:fld>
            <a:endParaRPr lang="nl-NL"/>
          </a:p>
        </p:txBody>
      </p:sp>
    </p:spTree>
    <p:extLst>
      <p:ext uri="{BB962C8B-B14F-4D97-AF65-F5344CB8AC3E}">
        <p14:creationId xmlns:p14="http://schemas.microsoft.com/office/powerpoint/2010/main" val="3358431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0D18CE-FD09-47DA-8522-D4A1BFBCA9E6}" type="slidenum">
              <a:rPr lang="nl-NL" smtClean="0"/>
              <a:t>3</a:t>
            </a:fld>
            <a:endParaRPr lang="nl-NL"/>
          </a:p>
        </p:txBody>
      </p:sp>
    </p:spTree>
    <p:extLst>
      <p:ext uri="{BB962C8B-B14F-4D97-AF65-F5344CB8AC3E}">
        <p14:creationId xmlns:p14="http://schemas.microsoft.com/office/powerpoint/2010/main" val="1431703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0D18CE-FD09-47DA-8522-D4A1BFBCA9E6}" type="slidenum">
              <a:rPr lang="nl-NL" smtClean="0"/>
              <a:t>4</a:t>
            </a:fld>
            <a:endParaRPr lang="nl-NL"/>
          </a:p>
        </p:txBody>
      </p:sp>
    </p:spTree>
    <p:extLst>
      <p:ext uri="{BB962C8B-B14F-4D97-AF65-F5344CB8AC3E}">
        <p14:creationId xmlns:p14="http://schemas.microsoft.com/office/powerpoint/2010/main" val="2605498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0D18CE-FD09-47DA-8522-D4A1BFBCA9E6}" type="slidenum">
              <a:rPr lang="nl-NL" smtClean="0"/>
              <a:t>5</a:t>
            </a:fld>
            <a:endParaRPr lang="nl-NL"/>
          </a:p>
        </p:txBody>
      </p:sp>
    </p:spTree>
    <p:extLst>
      <p:ext uri="{BB962C8B-B14F-4D97-AF65-F5344CB8AC3E}">
        <p14:creationId xmlns:p14="http://schemas.microsoft.com/office/powerpoint/2010/main" val="2310425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0D18CE-FD09-47DA-8522-D4A1BFBCA9E6}" type="slidenum">
              <a:rPr lang="nl-NL" smtClean="0"/>
              <a:t>6</a:t>
            </a:fld>
            <a:endParaRPr lang="nl-NL"/>
          </a:p>
        </p:txBody>
      </p:sp>
    </p:spTree>
    <p:extLst>
      <p:ext uri="{BB962C8B-B14F-4D97-AF65-F5344CB8AC3E}">
        <p14:creationId xmlns:p14="http://schemas.microsoft.com/office/powerpoint/2010/main" val="3847564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1" name="Rectangle 10"/>
          <p:cNvSpPr/>
          <p:nvPr/>
        </p:nvSpPr>
        <p:spPr>
          <a:xfrm>
            <a:off x="1" y="0"/>
            <a:ext cx="815181"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317499" y="1267485"/>
            <a:ext cx="7838979" cy="5133316"/>
          </a:xfrm>
        </p:spPr>
        <p:txBody>
          <a:bodyPr/>
          <a:lstStyle>
            <a:lvl1pPr>
              <a:defRPr sz="12000"/>
            </a:lvl1pPr>
          </a:lstStyle>
          <a:p>
            <a:r>
              <a:rPr lang="nl-NL"/>
              <a:t>Klik om de stijl te bewerken</a:t>
            </a:r>
            <a:endParaRPr lang="en-US" dirty="0"/>
          </a:p>
        </p:txBody>
      </p:sp>
      <p:sp>
        <p:nvSpPr>
          <p:cNvPr id="3" name="Subtitle 2"/>
          <p:cNvSpPr>
            <a:spLocks noGrp="1"/>
          </p:cNvSpPr>
          <p:nvPr>
            <p:ph type="subTitle" idx="1"/>
          </p:nvPr>
        </p:nvSpPr>
        <p:spPr>
          <a:xfrm>
            <a:off x="1317498" y="201703"/>
            <a:ext cx="6705381" cy="949569"/>
          </a:xfrm>
        </p:spPr>
        <p:txBody>
          <a:bodyPr>
            <a:normAutofit/>
          </a:bodyPr>
          <a:lstStyle>
            <a:lvl1pPr marL="0" indent="0" algn="r">
              <a:buNone/>
              <a:defRPr sz="2500">
                <a:solidFill>
                  <a:schemeClr val="tx2">
                    <a:lumMod val="60000"/>
                    <a:lumOff val="40000"/>
                  </a:schemeClr>
                </a:solidFill>
              </a:defRPr>
            </a:lvl1pPr>
            <a:lvl2pPr marL="478908" indent="0" algn="ctr">
              <a:buNone/>
              <a:defRPr>
                <a:solidFill>
                  <a:schemeClr val="tx1">
                    <a:tint val="75000"/>
                  </a:schemeClr>
                </a:solidFill>
              </a:defRPr>
            </a:lvl2pPr>
            <a:lvl3pPr marL="957816" indent="0" algn="ctr">
              <a:buNone/>
              <a:defRPr>
                <a:solidFill>
                  <a:schemeClr val="tx1">
                    <a:tint val="75000"/>
                  </a:schemeClr>
                </a:solidFill>
              </a:defRPr>
            </a:lvl3pPr>
            <a:lvl4pPr marL="1436724" indent="0" algn="ctr">
              <a:buNone/>
              <a:defRPr>
                <a:solidFill>
                  <a:schemeClr val="tx1">
                    <a:tint val="75000"/>
                  </a:schemeClr>
                </a:solidFill>
              </a:defRPr>
            </a:lvl4pPr>
            <a:lvl5pPr marL="1915631" indent="0" algn="ctr">
              <a:buNone/>
              <a:defRPr>
                <a:solidFill>
                  <a:schemeClr val="tx1">
                    <a:tint val="75000"/>
                  </a:schemeClr>
                </a:solidFill>
              </a:defRPr>
            </a:lvl5pPr>
            <a:lvl6pPr marL="2394539" indent="0" algn="ctr">
              <a:buNone/>
              <a:defRPr>
                <a:solidFill>
                  <a:schemeClr val="tx1">
                    <a:tint val="75000"/>
                  </a:schemeClr>
                </a:solidFill>
              </a:defRPr>
            </a:lvl6pPr>
            <a:lvl7pPr marL="2873447" indent="0" algn="ctr">
              <a:buNone/>
              <a:defRPr>
                <a:solidFill>
                  <a:schemeClr val="tx1">
                    <a:tint val="75000"/>
                  </a:schemeClr>
                </a:solidFill>
              </a:defRPr>
            </a:lvl7pPr>
            <a:lvl8pPr marL="3352355" indent="0" algn="ctr">
              <a:buNone/>
              <a:defRPr>
                <a:solidFill>
                  <a:schemeClr val="tx1">
                    <a:tint val="75000"/>
                  </a:schemeClr>
                </a:solidFill>
              </a:defRPr>
            </a:lvl8pPr>
            <a:lvl9pPr marL="3831263" indent="0" algn="ctr">
              <a:buNone/>
              <a:defRPr>
                <a:solidFill>
                  <a:schemeClr val="tx1">
                    <a:tint val="75000"/>
                  </a:schemeClr>
                </a:solidFill>
              </a:defRPr>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E031FF6C-594A-4BD8-B5D0-DB4FF75613F5}" type="datetimeFigureOut">
              <a:rPr lang="nl-NL" smtClean="0"/>
              <a:t>17-11-2025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a:xfrm>
            <a:off x="8829676" y="236416"/>
            <a:ext cx="850742" cy="365125"/>
          </a:xfrm>
        </p:spPr>
        <p:txBody>
          <a:bodyPr/>
          <a:lstStyle>
            <a:lvl1pPr>
              <a:defRPr sz="1500"/>
            </a:lvl1pPr>
          </a:lstStyle>
          <a:p>
            <a:fld id="{408016D4-AA13-4926-B92A-0E0AAA722DAC}" type="slidenum">
              <a:rPr lang="nl-NL" smtClean="0"/>
              <a:t>‹nr.›</a:t>
            </a:fld>
            <a:endParaRPr lang="nl-NL"/>
          </a:p>
        </p:txBody>
      </p:sp>
      <p:grpSp>
        <p:nvGrpSpPr>
          <p:cNvPr id="7" name="Group 6"/>
          <p:cNvGrpSpPr/>
          <p:nvPr/>
        </p:nvGrpSpPr>
        <p:grpSpPr>
          <a:xfrm>
            <a:off x="8089900" y="209550"/>
            <a:ext cx="711995"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E031FF6C-594A-4BD8-B5D0-DB4FF75613F5}" type="datetimeFigureOut">
              <a:rPr lang="nl-NL" smtClean="0"/>
              <a:t>17-11-2025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08016D4-AA13-4926-B92A-0E0AAA722DAC}"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nl-NL"/>
              <a:t>Klik om de stijl te bewerken</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E031FF6C-594A-4BD8-B5D0-DB4FF75613F5}" type="datetimeFigureOut">
              <a:rPr lang="nl-NL" smtClean="0"/>
              <a:t>17-11-2025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08016D4-AA13-4926-B92A-0E0AAA722DAC}"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1320800" y="5257800"/>
            <a:ext cx="7842250" cy="1143000"/>
          </a:xfrm>
        </p:spPr>
        <p:txBody>
          <a:bodyPr>
            <a:noAutofit/>
          </a:bodyPr>
          <a:lstStyle>
            <a:lvl1pPr algn="l">
              <a:defRPr sz="7600" baseline="0">
                <a:ln w="12700">
                  <a:solidFill>
                    <a:schemeClr val="tx2"/>
                  </a:solidFill>
                </a:ln>
              </a:defRPr>
            </a:lvl1pPr>
          </a:lstStyle>
          <a:p>
            <a:r>
              <a:rPr lang="nl-NL"/>
              <a:t>Klik om de stijl te bewerken</a:t>
            </a:r>
            <a:endParaRPr lang="en-US" dirty="0"/>
          </a:p>
        </p:txBody>
      </p:sp>
      <p:sp>
        <p:nvSpPr>
          <p:cNvPr id="3" name="Content Placeholder 2"/>
          <p:cNvSpPr>
            <a:spLocks noGrp="1"/>
          </p:cNvSpPr>
          <p:nvPr>
            <p:ph idx="1"/>
          </p:nvPr>
        </p:nvSpPr>
        <p:spPr>
          <a:xfrm>
            <a:off x="1320800" y="838200"/>
            <a:ext cx="8089900" cy="4419600"/>
          </a:xfrm>
        </p:spPr>
        <p:txBody>
          <a:bodyPr>
            <a:normAutofit/>
          </a:bodyPr>
          <a:lstStyle>
            <a:lvl1pPr>
              <a:defRPr sz="2900"/>
            </a:lvl1pPr>
            <a:lvl2pPr>
              <a:defRPr sz="1900">
                <a:solidFill>
                  <a:schemeClr val="tx1"/>
                </a:solidFill>
              </a:defRPr>
            </a:lvl2pPr>
            <a:lvl3pPr>
              <a:defRPr sz="1900">
                <a:solidFill>
                  <a:schemeClr val="tx1"/>
                </a:solidFill>
              </a:defRPr>
            </a:lvl3pPr>
            <a:lvl4pPr>
              <a:defRPr sz="1900">
                <a:solidFill>
                  <a:schemeClr val="tx1"/>
                </a:solidFill>
              </a:defRPr>
            </a:lvl4pPr>
            <a:lvl5pPr>
              <a:defRPr sz="1900">
                <a:solidFill>
                  <a:schemeClr val="tx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E031FF6C-594A-4BD8-B5D0-DB4FF75613F5}" type="datetimeFigureOut">
              <a:rPr lang="nl-NL" smtClean="0"/>
              <a:t>17-11-2025</a:t>
            </a:fld>
            <a:endParaRPr lang="nl-NL"/>
          </a:p>
        </p:txBody>
      </p:sp>
      <p:sp>
        <p:nvSpPr>
          <p:cNvPr id="10" name="Slide Number Placeholder 9"/>
          <p:cNvSpPr>
            <a:spLocks noGrp="1"/>
          </p:cNvSpPr>
          <p:nvPr>
            <p:ph type="sldNum" sz="quarter" idx="11"/>
          </p:nvPr>
        </p:nvSpPr>
        <p:spPr/>
        <p:txBody>
          <a:bodyPr/>
          <a:lstStyle/>
          <a:p>
            <a:fld id="{408016D4-AA13-4926-B92A-0E0AAA722DAC}" type="slidenum">
              <a:rPr lang="nl-NL" smtClean="0"/>
              <a:t>‹nr.›</a:t>
            </a:fld>
            <a:endParaRPr lang="nl-NL"/>
          </a:p>
        </p:txBody>
      </p:sp>
      <p:sp>
        <p:nvSpPr>
          <p:cNvPr id="12" name="Footer Placeholder 11"/>
          <p:cNvSpPr>
            <a:spLocks noGrp="1"/>
          </p:cNvSpPr>
          <p:nvPr>
            <p:ph type="ftr" sz="quarter" idx="12"/>
          </p:nvPr>
        </p:nvSpPr>
        <p:spPr/>
        <p:txBody>
          <a:bodyPr/>
          <a:lstStyle/>
          <a:p>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20800" y="4484080"/>
            <a:ext cx="7842251" cy="762000"/>
          </a:xfrm>
        </p:spPr>
        <p:txBody>
          <a:bodyPr bIns="0" anchor="b"/>
          <a:lstStyle>
            <a:lvl1pPr marL="0" indent="0">
              <a:buNone/>
              <a:defRPr sz="2100">
                <a:solidFill>
                  <a:schemeClr val="tx1"/>
                </a:solidFill>
              </a:defRPr>
            </a:lvl1pPr>
            <a:lvl2pPr marL="478908" indent="0">
              <a:buNone/>
              <a:defRPr sz="1900">
                <a:solidFill>
                  <a:schemeClr val="tx1">
                    <a:tint val="75000"/>
                  </a:schemeClr>
                </a:solidFill>
              </a:defRPr>
            </a:lvl2pPr>
            <a:lvl3pPr marL="957816" indent="0">
              <a:buNone/>
              <a:defRPr sz="1600">
                <a:solidFill>
                  <a:schemeClr val="tx1">
                    <a:tint val="75000"/>
                  </a:schemeClr>
                </a:solidFill>
              </a:defRPr>
            </a:lvl3pPr>
            <a:lvl4pPr marL="1436724" indent="0">
              <a:buNone/>
              <a:defRPr sz="1500">
                <a:solidFill>
                  <a:schemeClr val="tx1">
                    <a:tint val="75000"/>
                  </a:schemeClr>
                </a:solidFill>
              </a:defRPr>
            </a:lvl4pPr>
            <a:lvl5pPr marL="1915631" indent="0">
              <a:buNone/>
              <a:defRPr sz="1500">
                <a:solidFill>
                  <a:schemeClr val="tx1">
                    <a:tint val="75000"/>
                  </a:schemeClr>
                </a:solidFill>
              </a:defRPr>
            </a:lvl5pPr>
            <a:lvl6pPr marL="2394539" indent="0">
              <a:buNone/>
              <a:defRPr sz="1500">
                <a:solidFill>
                  <a:schemeClr val="tx1">
                    <a:tint val="75000"/>
                  </a:schemeClr>
                </a:solidFill>
              </a:defRPr>
            </a:lvl6pPr>
            <a:lvl7pPr marL="2873447" indent="0">
              <a:buNone/>
              <a:defRPr sz="1500">
                <a:solidFill>
                  <a:schemeClr val="tx1">
                    <a:tint val="75000"/>
                  </a:schemeClr>
                </a:solidFill>
              </a:defRPr>
            </a:lvl7pPr>
            <a:lvl8pPr marL="3352355" indent="0">
              <a:buNone/>
              <a:defRPr sz="1500">
                <a:solidFill>
                  <a:schemeClr val="tx1">
                    <a:tint val="75000"/>
                  </a:schemeClr>
                </a:solidFill>
              </a:defRPr>
            </a:lvl8pPr>
            <a:lvl9pPr marL="3831263" indent="0">
              <a:buNone/>
              <a:defRPr sz="1500">
                <a:solidFill>
                  <a:schemeClr val="tx1">
                    <a:tint val="75000"/>
                  </a:schemeClr>
                </a:solidFill>
              </a:defRPr>
            </a:lvl9pPr>
          </a:lstStyle>
          <a:p>
            <a:pPr lvl="0"/>
            <a:r>
              <a:rPr lang="nl-NL"/>
              <a:t>Klik om de modelstijlen te bewerken</a:t>
            </a:r>
          </a:p>
        </p:txBody>
      </p:sp>
      <p:sp>
        <p:nvSpPr>
          <p:cNvPr id="13" name="Title 1"/>
          <p:cNvSpPr>
            <a:spLocks noGrp="1"/>
          </p:cNvSpPr>
          <p:nvPr>
            <p:ph type="title"/>
          </p:nvPr>
        </p:nvSpPr>
        <p:spPr>
          <a:xfrm>
            <a:off x="1320800" y="5257800"/>
            <a:ext cx="7842250" cy="1143000"/>
          </a:xfrm>
        </p:spPr>
        <p:txBody>
          <a:bodyPr>
            <a:noAutofit/>
          </a:bodyPr>
          <a:lstStyle>
            <a:lvl1pPr algn="l">
              <a:defRPr sz="7600" baseline="0">
                <a:ln w="12700">
                  <a:solidFill>
                    <a:schemeClr val="tx2"/>
                  </a:solidFill>
                </a:ln>
              </a:defRPr>
            </a:lvl1pPr>
          </a:lstStyle>
          <a:p>
            <a:r>
              <a:rPr lang="nl-NL"/>
              <a:t>Klik om de stijl te bewerken</a:t>
            </a:r>
            <a:endParaRPr lang="en-US" dirty="0"/>
          </a:p>
        </p:txBody>
      </p:sp>
      <p:sp>
        <p:nvSpPr>
          <p:cNvPr id="19" name="Date Placeholder 18"/>
          <p:cNvSpPr>
            <a:spLocks noGrp="1"/>
          </p:cNvSpPr>
          <p:nvPr>
            <p:ph type="dt" sz="half" idx="10"/>
          </p:nvPr>
        </p:nvSpPr>
        <p:spPr/>
        <p:txBody>
          <a:bodyPr/>
          <a:lstStyle/>
          <a:p>
            <a:fld id="{E031FF6C-594A-4BD8-B5D0-DB4FF75613F5}" type="datetimeFigureOut">
              <a:rPr lang="nl-NL" smtClean="0"/>
              <a:t>17-11-2025</a:t>
            </a:fld>
            <a:endParaRPr lang="nl-NL"/>
          </a:p>
        </p:txBody>
      </p:sp>
      <p:sp>
        <p:nvSpPr>
          <p:cNvPr id="20" name="Slide Number Placeholder 19"/>
          <p:cNvSpPr>
            <a:spLocks noGrp="1"/>
          </p:cNvSpPr>
          <p:nvPr>
            <p:ph type="sldNum" sz="quarter" idx="11"/>
          </p:nvPr>
        </p:nvSpPr>
        <p:spPr/>
        <p:txBody>
          <a:bodyPr/>
          <a:lstStyle/>
          <a:p>
            <a:fld id="{408016D4-AA13-4926-B92A-0E0AAA722DAC}" type="slidenum">
              <a:rPr lang="nl-NL" smtClean="0"/>
              <a:t>‹nr.›</a:t>
            </a:fld>
            <a:endParaRPr lang="nl-NL"/>
          </a:p>
        </p:txBody>
      </p:sp>
      <p:sp>
        <p:nvSpPr>
          <p:cNvPr id="21" name="Footer Placeholder 20"/>
          <p:cNvSpPr>
            <a:spLocks noGrp="1"/>
          </p:cNvSpPr>
          <p:nvPr>
            <p:ph type="ftr" sz="quarter" idx="12"/>
          </p:nvPr>
        </p:nvSpPr>
        <p:spPr/>
        <p:txBody>
          <a:bodyPr/>
          <a:lstStyle/>
          <a:p>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dirty="0"/>
          </a:p>
        </p:txBody>
      </p:sp>
      <p:sp>
        <p:nvSpPr>
          <p:cNvPr id="5" name="Date Placeholder 4"/>
          <p:cNvSpPr>
            <a:spLocks noGrp="1"/>
          </p:cNvSpPr>
          <p:nvPr>
            <p:ph type="dt" sz="half" idx="10"/>
          </p:nvPr>
        </p:nvSpPr>
        <p:spPr/>
        <p:txBody>
          <a:bodyPr/>
          <a:lstStyle/>
          <a:p>
            <a:fld id="{E031FF6C-594A-4BD8-B5D0-DB4FF75613F5}" type="datetimeFigureOut">
              <a:rPr lang="nl-NL" smtClean="0"/>
              <a:t>17-11-2025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08016D4-AA13-4926-B92A-0E0AAA722DAC}" type="slidenum">
              <a:rPr lang="nl-NL" smtClean="0"/>
              <a:t>‹nr.›</a:t>
            </a:fld>
            <a:endParaRPr lang="nl-NL"/>
          </a:p>
        </p:txBody>
      </p:sp>
      <p:sp>
        <p:nvSpPr>
          <p:cNvPr id="9" name="Content Placeholder 8"/>
          <p:cNvSpPr>
            <a:spLocks noGrp="1"/>
          </p:cNvSpPr>
          <p:nvPr>
            <p:ph sz="quarter" idx="13"/>
          </p:nvPr>
        </p:nvSpPr>
        <p:spPr>
          <a:xfrm>
            <a:off x="1317499" y="841248"/>
            <a:ext cx="4041648" cy="438912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1" name="Content Placeholder 10"/>
          <p:cNvSpPr>
            <a:spLocks noGrp="1"/>
          </p:cNvSpPr>
          <p:nvPr>
            <p:ph sz="quarter" idx="14"/>
          </p:nvPr>
        </p:nvSpPr>
        <p:spPr>
          <a:xfrm>
            <a:off x="5527549" y="841248"/>
            <a:ext cx="4041648" cy="438912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dirty="0"/>
          </a:p>
        </p:txBody>
      </p:sp>
      <p:sp>
        <p:nvSpPr>
          <p:cNvPr id="3" name="Text Placeholder 2"/>
          <p:cNvSpPr>
            <a:spLocks noGrp="1"/>
          </p:cNvSpPr>
          <p:nvPr>
            <p:ph type="body" idx="1"/>
          </p:nvPr>
        </p:nvSpPr>
        <p:spPr>
          <a:xfrm>
            <a:off x="1320800" y="841248"/>
            <a:ext cx="4044950" cy="533400"/>
          </a:xfrm>
        </p:spPr>
        <p:txBody>
          <a:bodyPr anchor="t">
            <a:normAutofit/>
          </a:bodyPr>
          <a:lstStyle>
            <a:lvl1pPr marL="0" indent="0">
              <a:buNone/>
              <a:defRPr sz="1900" b="1"/>
            </a:lvl1pPr>
            <a:lvl2pPr marL="478908" indent="0">
              <a:buNone/>
              <a:defRPr sz="2100" b="1"/>
            </a:lvl2pPr>
            <a:lvl3pPr marL="957816" indent="0">
              <a:buNone/>
              <a:defRPr sz="1900" b="1"/>
            </a:lvl3pPr>
            <a:lvl4pPr marL="1436724" indent="0">
              <a:buNone/>
              <a:defRPr sz="1600" b="1"/>
            </a:lvl4pPr>
            <a:lvl5pPr marL="1915631" indent="0">
              <a:buNone/>
              <a:defRPr sz="1600" b="1"/>
            </a:lvl5pPr>
            <a:lvl6pPr marL="2394539" indent="0">
              <a:buNone/>
              <a:defRPr sz="1600" b="1"/>
            </a:lvl6pPr>
            <a:lvl7pPr marL="2873447" indent="0">
              <a:buNone/>
              <a:defRPr sz="1600" b="1"/>
            </a:lvl7pPr>
            <a:lvl8pPr marL="3352355" indent="0">
              <a:buNone/>
              <a:defRPr sz="1600" b="1"/>
            </a:lvl8pPr>
            <a:lvl9pPr marL="3831263" indent="0">
              <a:buNone/>
              <a:defRPr sz="1600" b="1"/>
            </a:lvl9pPr>
          </a:lstStyle>
          <a:p>
            <a:pPr lvl="0"/>
            <a:r>
              <a:rPr lang="nl-NL"/>
              <a:t>Klik om de modelstijlen te bewerken</a:t>
            </a:r>
          </a:p>
        </p:txBody>
      </p:sp>
      <p:sp>
        <p:nvSpPr>
          <p:cNvPr id="5" name="Text Placeholder 4"/>
          <p:cNvSpPr>
            <a:spLocks noGrp="1"/>
          </p:cNvSpPr>
          <p:nvPr>
            <p:ph type="body" sz="quarter" idx="3"/>
          </p:nvPr>
        </p:nvSpPr>
        <p:spPr>
          <a:xfrm>
            <a:off x="5530851" y="841248"/>
            <a:ext cx="4046539" cy="533400"/>
          </a:xfrm>
        </p:spPr>
        <p:txBody>
          <a:bodyPr anchor="t">
            <a:normAutofit/>
          </a:bodyPr>
          <a:lstStyle>
            <a:lvl1pPr marL="0" indent="0">
              <a:buNone/>
              <a:defRPr sz="1900" b="1"/>
            </a:lvl1pPr>
            <a:lvl2pPr marL="478908" indent="0">
              <a:buNone/>
              <a:defRPr sz="2100" b="1"/>
            </a:lvl2pPr>
            <a:lvl3pPr marL="957816" indent="0">
              <a:buNone/>
              <a:defRPr sz="1900" b="1"/>
            </a:lvl3pPr>
            <a:lvl4pPr marL="1436724" indent="0">
              <a:buNone/>
              <a:defRPr sz="1600" b="1"/>
            </a:lvl4pPr>
            <a:lvl5pPr marL="1915631" indent="0">
              <a:buNone/>
              <a:defRPr sz="1600" b="1"/>
            </a:lvl5pPr>
            <a:lvl6pPr marL="2394539" indent="0">
              <a:buNone/>
              <a:defRPr sz="1600" b="1"/>
            </a:lvl6pPr>
            <a:lvl7pPr marL="2873447" indent="0">
              <a:buNone/>
              <a:defRPr sz="1600" b="1"/>
            </a:lvl7pPr>
            <a:lvl8pPr marL="3352355" indent="0">
              <a:buNone/>
              <a:defRPr sz="1600" b="1"/>
            </a:lvl8pPr>
            <a:lvl9pPr marL="3831263" indent="0">
              <a:buNone/>
              <a:defRPr sz="1600" b="1"/>
            </a:lvl9pPr>
          </a:lstStyle>
          <a:p>
            <a:pPr lvl="0"/>
            <a:r>
              <a:rPr lang="nl-NL"/>
              <a:t>Klik om de modelstijlen te bewerken</a:t>
            </a:r>
          </a:p>
        </p:txBody>
      </p:sp>
      <p:sp>
        <p:nvSpPr>
          <p:cNvPr id="7" name="Date Placeholder 6"/>
          <p:cNvSpPr>
            <a:spLocks noGrp="1"/>
          </p:cNvSpPr>
          <p:nvPr>
            <p:ph type="dt" sz="half" idx="10"/>
          </p:nvPr>
        </p:nvSpPr>
        <p:spPr/>
        <p:txBody>
          <a:bodyPr/>
          <a:lstStyle/>
          <a:p>
            <a:fld id="{E031FF6C-594A-4BD8-B5D0-DB4FF75613F5}" type="datetimeFigureOut">
              <a:rPr lang="nl-NL" smtClean="0"/>
              <a:t>17-11-2025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408016D4-AA13-4926-B92A-0E0AAA722DAC}" type="slidenum">
              <a:rPr lang="nl-NL" smtClean="0"/>
              <a:t>‹nr.›</a:t>
            </a:fld>
            <a:endParaRPr lang="nl-NL"/>
          </a:p>
        </p:txBody>
      </p:sp>
      <p:sp>
        <p:nvSpPr>
          <p:cNvPr id="11" name="Content Placeholder 10"/>
          <p:cNvSpPr>
            <a:spLocks noGrp="1"/>
          </p:cNvSpPr>
          <p:nvPr>
            <p:ph sz="quarter" idx="13"/>
          </p:nvPr>
        </p:nvSpPr>
        <p:spPr>
          <a:xfrm>
            <a:off x="1317499" y="1380744"/>
            <a:ext cx="4041648" cy="384048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Content Placeholder 12"/>
          <p:cNvSpPr>
            <a:spLocks noGrp="1"/>
          </p:cNvSpPr>
          <p:nvPr>
            <p:ph sz="quarter" idx="14"/>
          </p:nvPr>
        </p:nvSpPr>
        <p:spPr>
          <a:xfrm>
            <a:off x="5527549" y="1380743"/>
            <a:ext cx="4041648" cy="384048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dirty="0"/>
          </a:p>
        </p:txBody>
      </p:sp>
      <p:sp>
        <p:nvSpPr>
          <p:cNvPr id="3" name="Date Placeholder 2"/>
          <p:cNvSpPr>
            <a:spLocks noGrp="1"/>
          </p:cNvSpPr>
          <p:nvPr>
            <p:ph type="dt" sz="half" idx="10"/>
          </p:nvPr>
        </p:nvSpPr>
        <p:spPr/>
        <p:txBody>
          <a:bodyPr/>
          <a:lstStyle/>
          <a:p>
            <a:fld id="{E031FF6C-594A-4BD8-B5D0-DB4FF75613F5}" type="datetimeFigureOut">
              <a:rPr lang="nl-NL" smtClean="0"/>
              <a:t>17-11-2025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408016D4-AA13-4926-B92A-0E0AAA722DAC}"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031FF6C-594A-4BD8-B5D0-DB4FF75613F5}" type="datetimeFigureOut">
              <a:rPr lang="nl-NL" smtClean="0"/>
              <a:t>17-11-2025</a:t>
            </a:fld>
            <a:endParaRPr lang="nl-NL"/>
          </a:p>
        </p:txBody>
      </p:sp>
      <p:sp>
        <p:nvSpPr>
          <p:cNvPr id="6" name="Slide Number Placeholder 5"/>
          <p:cNvSpPr>
            <a:spLocks noGrp="1"/>
          </p:cNvSpPr>
          <p:nvPr>
            <p:ph type="sldNum" sz="quarter" idx="11"/>
          </p:nvPr>
        </p:nvSpPr>
        <p:spPr/>
        <p:txBody>
          <a:bodyPr/>
          <a:lstStyle/>
          <a:p>
            <a:fld id="{408016D4-AA13-4926-B92A-0E0AAA722DAC}" type="slidenum">
              <a:rPr lang="nl-NL" smtClean="0"/>
              <a:t>‹nr.›</a:t>
            </a:fld>
            <a:endParaRPr lang="nl-NL"/>
          </a:p>
        </p:txBody>
      </p:sp>
      <p:sp>
        <p:nvSpPr>
          <p:cNvPr id="7" name="Footer Placeholder 6"/>
          <p:cNvSpPr>
            <a:spLocks noGrp="1"/>
          </p:cNvSpPr>
          <p:nvPr>
            <p:ph type="ftr" sz="quarter" idx="12"/>
          </p:nvPr>
        </p:nvSpPr>
        <p:spPr/>
        <p:txBody>
          <a:bodyPr/>
          <a:lstStyle/>
          <a:p>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191251" y="395287"/>
            <a:ext cx="3259006" cy="1162050"/>
          </a:xfrm>
        </p:spPr>
        <p:txBody>
          <a:bodyPr anchor="b"/>
          <a:lstStyle>
            <a:lvl1pPr algn="l">
              <a:defRPr sz="2100" b="1">
                <a:ln>
                  <a:noFill/>
                </a:ln>
                <a:solidFill>
                  <a:srgbClr val="FF7605"/>
                </a:solidFill>
                <a:effectLst/>
              </a:defRPr>
            </a:lvl1pPr>
          </a:lstStyle>
          <a:p>
            <a:r>
              <a:rPr lang="nl-NL"/>
              <a:t>Klik om de stijl te bewerken</a:t>
            </a:r>
            <a:endParaRPr lang="en-US" dirty="0"/>
          </a:p>
        </p:txBody>
      </p:sp>
      <p:sp>
        <p:nvSpPr>
          <p:cNvPr id="4" name="Text Placeholder 3"/>
          <p:cNvSpPr>
            <a:spLocks noGrp="1"/>
          </p:cNvSpPr>
          <p:nvPr>
            <p:ph type="body" sz="half" idx="2"/>
          </p:nvPr>
        </p:nvSpPr>
        <p:spPr>
          <a:xfrm>
            <a:off x="6191251" y="1557338"/>
            <a:ext cx="3259006" cy="4386263"/>
          </a:xfrm>
        </p:spPr>
        <p:txBody>
          <a:bodyPr/>
          <a:lstStyle>
            <a:lvl1pPr marL="0" indent="0">
              <a:buNone/>
              <a:defRPr sz="1500">
                <a:solidFill>
                  <a:schemeClr val="tx1">
                    <a:lumMod val="50000"/>
                    <a:lumOff val="50000"/>
                  </a:schemeClr>
                </a:solidFill>
              </a:defRPr>
            </a:lvl1pPr>
            <a:lvl2pPr marL="478908" indent="0">
              <a:buNone/>
              <a:defRPr sz="1300"/>
            </a:lvl2pPr>
            <a:lvl3pPr marL="957816" indent="0">
              <a:buNone/>
              <a:defRPr sz="1000"/>
            </a:lvl3pPr>
            <a:lvl4pPr marL="1436724" indent="0">
              <a:buNone/>
              <a:defRPr sz="1000"/>
            </a:lvl4pPr>
            <a:lvl5pPr marL="1915631" indent="0">
              <a:buNone/>
              <a:defRPr sz="1000"/>
            </a:lvl5pPr>
            <a:lvl6pPr marL="2394539" indent="0">
              <a:buNone/>
              <a:defRPr sz="1000"/>
            </a:lvl6pPr>
            <a:lvl7pPr marL="2873447" indent="0">
              <a:buNone/>
              <a:defRPr sz="1000"/>
            </a:lvl7pPr>
            <a:lvl8pPr marL="3352355" indent="0">
              <a:buNone/>
              <a:defRPr sz="1000"/>
            </a:lvl8pPr>
            <a:lvl9pPr marL="3831263" indent="0">
              <a:buNone/>
              <a:defRPr sz="1000"/>
            </a:lvl9pPr>
          </a:lstStyle>
          <a:p>
            <a:pPr lvl="0"/>
            <a:r>
              <a:rPr lang="nl-NL"/>
              <a:t>Klik om de modelstijlen te bewerken</a:t>
            </a:r>
          </a:p>
        </p:txBody>
      </p:sp>
      <p:sp>
        <p:nvSpPr>
          <p:cNvPr id="14" name="Content Placeholder 13"/>
          <p:cNvSpPr>
            <a:spLocks noGrp="1"/>
          </p:cNvSpPr>
          <p:nvPr>
            <p:ph sz="quarter" idx="13"/>
          </p:nvPr>
        </p:nvSpPr>
        <p:spPr>
          <a:xfrm>
            <a:off x="990600" y="381000"/>
            <a:ext cx="5200650" cy="59436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9" name="Date Placeholder 8"/>
          <p:cNvSpPr>
            <a:spLocks noGrp="1"/>
          </p:cNvSpPr>
          <p:nvPr>
            <p:ph type="dt" sz="half" idx="14"/>
          </p:nvPr>
        </p:nvSpPr>
        <p:spPr/>
        <p:txBody>
          <a:bodyPr/>
          <a:lstStyle/>
          <a:p>
            <a:fld id="{E031FF6C-594A-4BD8-B5D0-DB4FF75613F5}" type="datetimeFigureOut">
              <a:rPr lang="nl-NL" smtClean="0"/>
              <a:t>17-11-2025</a:t>
            </a:fld>
            <a:endParaRPr lang="nl-NL"/>
          </a:p>
        </p:txBody>
      </p:sp>
      <p:sp>
        <p:nvSpPr>
          <p:cNvPr id="10" name="Slide Number Placeholder 9"/>
          <p:cNvSpPr>
            <a:spLocks noGrp="1"/>
          </p:cNvSpPr>
          <p:nvPr>
            <p:ph type="sldNum" sz="quarter" idx="15"/>
          </p:nvPr>
        </p:nvSpPr>
        <p:spPr/>
        <p:txBody>
          <a:bodyPr/>
          <a:lstStyle/>
          <a:p>
            <a:fld id="{408016D4-AA13-4926-B92A-0E0AAA722DAC}" type="slidenum">
              <a:rPr lang="nl-NL" smtClean="0"/>
              <a:t>‹nr.›</a:t>
            </a:fld>
            <a:endParaRPr lang="nl-NL"/>
          </a:p>
        </p:txBody>
      </p:sp>
      <p:sp>
        <p:nvSpPr>
          <p:cNvPr id="13" name="Footer Placeholder 12"/>
          <p:cNvSpPr>
            <a:spLocks noGrp="1"/>
          </p:cNvSpPr>
          <p:nvPr>
            <p:ph type="ftr" sz="quarter" idx="16"/>
          </p:nvPr>
        </p:nvSpPr>
        <p:spPr/>
        <p:txBody>
          <a:bodyPr/>
          <a:lstStyle/>
          <a:p>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320800" y="4624754"/>
            <a:ext cx="5943600" cy="404446"/>
          </a:xfrm>
        </p:spPr>
        <p:txBody>
          <a:bodyPr bIns="0" anchor="b"/>
          <a:lstStyle>
            <a:lvl1pPr algn="l">
              <a:defRPr sz="2100" b="1">
                <a:ln w="12700">
                  <a:noFill/>
                </a:ln>
                <a:solidFill>
                  <a:schemeClr val="tx1"/>
                </a:solidFill>
                <a:effectLst/>
              </a:defRPr>
            </a:lvl1pPr>
          </a:lstStyle>
          <a:p>
            <a:r>
              <a:rPr lang="nl-NL"/>
              <a:t>Klik om de stijl te bewerken</a:t>
            </a:r>
            <a:endParaRPr lang="en-US" dirty="0"/>
          </a:p>
        </p:txBody>
      </p:sp>
      <p:sp>
        <p:nvSpPr>
          <p:cNvPr id="3" name="Picture Placeholder 2"/>
          <p:cNvSpPr>
            <a:spLocks noGrp="1"/>
          </p:cNvSpPr>
          <p:nvPr>
            <p:ph type="pic" idx="1"/>
          </p:nvPr>
        </p:nvSpPr>
        <p:spPr>
          <a:xfrm>
            <a:off x="1434306" y="381000"/>
            <a:ext cx="6356350" cy="4081462"/>
          </a:xfrm>
        </p:spPr>
        <p:txBody>
          <a:bodyPr/>
          <a:lstStyle>
            <a:lvl1pPr marL="0" indent="0">
              <a:buNone/>
              <a:defRPr sz="3400"/>
            </a:lvl1pPr>
            <a:lvl2pPr marL="478908" indent="0">
              <a:buNone/>
              <a:defRPr sz="2900"/>
            </a:lvl2pPr>
            <a:lvl3pPr marL="957816" indent="0">
              <a:buNone/>
              <a:defRPr sz="2500"/>
            </a:lvl3pPr>
            <a:lvl4pPr marL="1436724" indent="0">
              <a:buNone/>
              <a:defRPr sz="2100"/>
            </a:lvl4pPr>
            <a:lvl5pPr marL="1915631" indent="0">
              <a:buNone/>
              <a:defRPr sz="2100"/>
            </a:lvl5pPr>
            <a:lvl6pPr marL="2394539" indent="0">
              <a:buNone/>
              <a:defRPr sz="2100"/>
            </a:lvl6pPr>
            <a:lvl7pPr marL="2873447" indent="0">
              <a:buNone/>
              <a:defRPr sz="2100"/>
            </a:lvl7pPr>
            <a:lvl8pPr marL="3352355" indent="0">
              <a:buNone/>
              <a:defRPr sz="2100"/>
            </a:lvl8pPr>
            <a:lvl9pPr marL="3831263" indent="0">
              <a:buNone/>
              <a:defRPr sz="2100"/>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1320800" y="5029200"/>
            <a:ext cx="4375150" cy="1371600"/>
          </a:xfrm>
        </p:spPr>
        <p:txBody>
          <a:bodyPr/>
          <a:lstStyle>
            <a:lvl1pPr marL="0" indent="0">
              <a:buNone/>
              <a:defRPr sz="1500">
                <a:solidFill>
                  <a:schemeClr val="tx1"/>
                </a:solidFill>
              </a:defRPr>
            </a:lvl1pPr>
            <a:lvl2pPr marL="478908" indent="0">
              <a:buNone/>
              <a:defRPr sz="1300"/>
            </a:lvl2pPr>
            <a:lvl3pPr marL="957816" indent="0">
              <a:buNone/>
              <a:defRPr sz="1000"/>
            </a:lvl3pPr>
            <a:lvl4pPr marL="1436724" indent="0">
              <a:buNone/>
              <a:defRPr sz="1000"/>
            </a:lvl4pPr>
            <a:lvl5pPr marL="1915631" indent="0">
              <a:buNone/>
              <a:defRPr sz="1000"/>
            </a:lvl5pPr>
            <a:lvl6pPr marL="2394539" indent="0">
              <a:buNone/>
              <a:defRPr sz="1000"/>
            </a:lvl6pPr>
            <a:lvl7pPr marL="2873447" indent="0">
              <a:buNone/>
              <a:defRPr sz="1000"/>
            </a:lvl7pPr>
            <a:lvl8pPr marL="3352355" indent="0">
              <a:buNone/>
              <a:defRPr sz="1000"/>
            </a:lvl8pPr>
            <a:lvl9pPr marL="3831263"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p>
            <a:fld id="{E031FF6C-594A-4BD8-B5D0-DB4FF75613F5}" type="datetimeFigureOut">
              <a:rPr lang="nl-NL" smtClean="0"/>
              <a:t>17-11-2025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08016D4-AA13-4926-B92A-0E0AAA722DAC}"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4765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4765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320800" y="5257800"/>
            <a:ext cx="7842250" cy="1143000"/>
          </a:xfrm>
          <a:prstGeom prst="rect">
            <a:avLst/>
          </a:prstGeom>
        </p:spPr>
        <p:txBody>
          <a:bodyPr vert="horz" lIns="95782" tIns="47891" rIns="95782" bIns="47891" rtlCol="0" anchor="b">
            <a:noAutofit/>
          </a:bodyPr>
          <a:lstStyle/>
          <a:p>
            <a:endParaRPr lang="en-US" dirty="0"/>
          </a:p>
        </p:txBody>
      </p:sp>
      <p:sp>
        <p:nvSpPr>
          <p:cNvPr id="3" name="Text Placeholder 2"/>
          <p:cNvSpPr>
            <a:spLocks noGrp="1"/>
          </p:cNvSpPr>
          <p:nvPr>
            <p:ph type="body" idx="1"/>
          </p:nvPr>
        </p:nvSpPr>
        <p:spPr>
          <a:xfrm>
            <a:off x="1320800" y="838200"/>
            <a:ext cx="8089900" cy="4419600"/>
          </a:xfrm>
          <a:prstGeom prst="rect">
            <a:avLst/>
          </a:prstGeom>
        </p:spPr>
        <p:txBody>
          <a:bodyPr vert="horz" lIns="95782" tIns="47891" rIns="95782" bIns="47891"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Footer Placeholder 4"/>
          <p:cNvSpPr>
            <a:spLocks noGrp="1"/>
          </p:cNvSpPr>
          <p:nvPr>
            <p:ph type="ftr" sz="quarter" idx="3"/>
          </p:nvPr>
        </p:nvSpPr>
        <p:spPr>
          <a:xfrm>
            <a:off x="1364653" y="6553200"/>
            <a:ext cx="7759700" cy="228600"/>
          </a:xfrm>
          <a:prstGeom prst="rect">
            <a:avLst/>
          </a:prstGeom>
        </p:spPr>
        <p:txBody>
          <a:bodyPr vert="horz" lIns="95782" tIns="47891" rIns="95782" bIns="47891" rtlCol="0" anchor="ctr"/>
          <a:lstStyle>
            <a:lvl1pPr algn="l">
              <a:defRPr sz="1300">
                <a:solidFill>
                  <a:schemeClr val="tx1">
                    <a:lumMod val="60000"/>
                    <a:lumOff val="40000"/>
                  </a:schemeClr>
                </a:solidFill>
              </a:defRPr>
            </a:lvl1pPr>
          </a:lstStyle>
          <a:p>
            <a:endParaRPr lang="nl-NL"/>
          </a:p>
        </p:txBody>
      </p:sp>
      <p:sp>
        <p:nvSpPr>
          <p:cNvPr id="6" name="Slide Number Placeholder 5"/>
          <p:cNvSpPr>
            <a:spLocks noGrp="1"/>
          </p:cNvSpPr>
          <p:nvPr>
            <p:ph type="sldNum" sz="quarter" idx="4"/>
          </p:nvPr>
        </p:nvSpPr>
        <p:spPr>
          <a:xfrm>
            <a:off x="9410700" y="5740401"/>
            <a:ext cx="412750" cy="365125"/>
          </a:xfrm>
          <a:prstGeom prst="rect">
            <a:avLst/>
          </a:prstGeom>
        </p:spPr>
        <p:txBody>
          <a:bodyPr vert="horz" lIns="95782" tIns="47891" rIns="95782" bIns="47891" rtlCol="0" anchor="ctr"/>
          <a:lstStyle>
            <a:lvl1pPr algn="l">
              <a:defRPr sz="1300" b="0">
                <a:solidFill>
                  <a:schemeClr val="tx2">
                    <a:lumMod val="60000"/>
                    <a:lumOff val="40000"/>
                  </a:schemeClr>
                </a:solidFill>
              </a:defRPr>
            </a:lvl1pPr>
          </a:lstStyle>
          <a:p>
            <a:fld id="{408016D4-AA13-4926-B92A-0E0AAA722DAC}" type="slidenum">
              <a:rPr lang="nl-NL" smtClean="0"/>
              <a:t>‹nr.›</a:t>
            </a:fld>
            <a:endParaRPr lang="nl-NL"/>
          </a:p>
        </p:txBody>
      </p:sp>
      <p:sp>
        <p:nvSpPr>
          <p:cNvPr id="16" name="Freeform 5"/>
          <p:cNvSpPr>
            <a:spLocks/>
          </p:cNvSpPr>
          <p:nvPr/>
        </p:nvSpPr>
        <p:spPr bwMode="auto">
          <a:xfrm>
            <a:off x="9157892" y="5715000"/>
            <a:ext cx="263128"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5782" tIns="47891" rIns="95782" bIns="47891"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89156" y="4811591"/>
            <a:ext cx="2625969" cy="247650"/>
          </a:xfrm>
          <a:prstGeom prst="rect">
            <a:avLst/>
          </a:prstGeom>
        </p:spPr>
        <p:txBody>
          <a:bodyPr vert="horz" lIns="95782" tIns="47891" rIns="95782" bIns="47891" rtlCol="0" anchor="ctr"/>
          <a:lstStyle>
            <a:lvl1pPr algn="l">
              <a:defRPr sz="1300">
                <a:solidFill>
                  <a:srgbClr val="FFFFFF"/>
                </a:solidFill>
              </a:defRPr>
            </a:lvl1pPr>
          </a:lstStyle>
          <a:p>
            <a:fld id="{E031FF6C-594A-4BD8-B5D0-DB4FF75613F5}" type="datetimeFigureOut">
              <a:rPr lang="nl-NL" smtClean="0"/>
              <a:t>17-11-2025</a:t>
            </a:fld>
            <a:endParaRPr lang="nl-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57816" rtl="0" eaLnBrk="1" latinLnBrk="0" hangingPunct="1">
        <a:spcBef>
          <a:spcPct val="0"/>
        </a:spcBef>
        <a:buNone/>
        <a:defRPr sz="76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59181" indent="-359181" algn="l" defTabSz="957816" rtl="0" eaLnBrk="1" latinLnBrk="0" hangingPunct="1">
        <a:spcBef>
          <a:spcPct val="20000"/>
        </a:spcBef>
        <a:buFont typeface="Arial" pitchFamily="34" charset="0"/>
        <a:buChar char="»"/>
        <a:defRPr sz="2900" kern="1200">
          <a:solidFill>
            <a:schemeClr val="tx2"/>
          </a:solidFill>
          <a:latin typeface="+mn-lt"/>
          <a:ea typeface="+mn-ea"/>
          <a:cs typeface="+mn-cs"/>
        </a:defRPr>
      </a:lvl1pPr>
      <a:lvl2pPr marL="778225" indent="-299317" algn="l" defTabSz="957816" rtl="0" eaLnBrk="1" latinLnBrk="0" hangingPunct="1">
        <a:spcBef>
          <a:spcPct val="20000"/>
        </a:spcBef>
        <a:buFont typeface="Arial" pitchFamily="34" charset="0"/>
        <a:buChar char="˃"/>
        <a:defRPr sz="1900" kern="1200">
          <a:solidFill>
            <a:schemeClr val="tx1"/>
          </a:solidFill>
          <a:latin typeface="+mn-lt"/>
          <a:ea typeface="+mn-ea"/>
          <a:cs typeface="+mn-cs"/>
        </a:defRPr>
      </a:lvl2pPr>
      <a:lvl3pPr marL="1197270" indent="-239454" algn="l" defTabSz="957816" rtl="0" eaLnBrk="1" latinLnBrk="0" hangingPunct="1">
        <a:spcBef>
          <a:spcPct val="20000"/>
        </a:spcBef>
        <a:buFont typeface="Calibri" pitchFamily="34" charset="0"/>
        <a:buChar char="+"/>
        <a:defRPr sz="1900" kern="1200">
          <a:solidFill>
            <a:schemeClr val="tx1"/>
          </a:solidFill>
          <a:latin typeface="+mn-lt"/>
          <a:ea typeface="+mn-ea"/>
          <a:cs typeface="+mn-cs"/>
        </a:defRPr>
      </a:lvl3pPr>
      <a:lvl4pPr marL="1676177" indent="-239454" algn="l" defTabSz="957816"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55085" indent="-239454" algn="l" defTabSz="957816"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633993" indent="-239454" algn="l" defTabSz="957816" rtl="0" eaLnBrk="1" latinLnBrk="0" hangingPunct="1">
        <a:spcBef>
          <a:spcPct val="20000"/>
        </a:spcBef>
        <a:buClr>
          <a:schemeClr val="tx1"/>
        </a:buClr>
        <a:buFont typeface="Calibri" pitchFamily="34" charset="0"/>
        <a:buChar char="&gt;"/>
        <a:defRPr sz="1900" kern="1200">
          <a:solidFill>
            <a:schemeClr val="tx1"/>
          </a:solidFill>
          <a:latin typeface="+mn-lt"/>
          <a:ea typeface="+mn-ea"/>
          <a:cs typeface="+mn-cs"/>
        </a:defRPr>
      </a:lvl6pPr>
      <a:lvl7pPr marL="3112901" indent="-239454" algn="l" defTabSz="957816" rtl="0" eaLnBrk="1" latinLnBrk="0" hangingPunct="1">
        <a:spcBef>
          <a:spcPct val="20000"/>
        </a:spcBef>
        <a:buFont typeface="Calibri" pitchFamily="34" charset="0"/>
        <a:buChar char="+"/>
        <a:defRPr sz="1900" kern="1200">
          <a:solidFill>
            <a:schemeClr val="tx1"/>
          </a:solidFill>
          <a:latin typeface="+mn-lt"/>
          <a:ea typeface="+mn-ea"/>
          <a:cs typeface="+mn-cs"/>
        </a:defRPr>
      </a:lvl7pPr>
      <a:lvl8pPr marL="3591809" indent="-239454" algn="l" defTabSz="957816" rtl="0" eaLnBrk="1" latinLnBrk="0" hangingPunct="1">
        <a:spcBef>
          <a:spcPct val="20000"/>
        </a:spcBef>
        <a:buClr>
          <a:schemeClr val="tx1"/>
        </a:buClr>
        <a:buFont typeface="Calibri" pitchFamily="34" charset="0"/>
        <a:buChar char="»"/>
        <a:defRPr sz="1900" kern="1200">
          <a:solidFill>
            <a:schemeClr val="tx1"/>
          </a:solidFill>
          <a:latin typeface="+mn-lt"/>
          <a:ea typeface="+mn-ea"/>
          <a:cs typeface="+mn-cs"/>
        </a:defRPr>
      </a:lvl8pPr>
      <a:lvl9pPr marL="4070717" indent="-239454" algn="l" defTabSz="957816" rtl="0" eaLnBrk="1" latinLnBrk="0" hangingPunct="1">
        <a:spcBef>
          <a:spcPct val="20000"/>
        </a:spcBef>
        <a:buClr>
          <a:schemeClr val="tx1"/>
        </a:buClr>
        <a:buFont typeface="Calibri" pitchFamily="34" charset="0"/>
        <a:buChar char="−"/>
        <a:defRPr sz="1900" kern="1200">
          <a:solidFill>
            <a:schemeClr val="tx1"/>
          </a:solidFill>
          <a:latin typeface="+mn-lt"/>
          <a:ea typeface="+mn-ea"/>
          <a:cs typeface="+mn-cs"/>
        </a:defRPr>
      </a:lvl9pPr>
    </p:bodyStyle>
    <p:otherStyle>
      <a:defPPr>
        <a:defRPr lang="en-US"/>
      </a:defPPr>
      <a:lvl1pPr marL="0" algn="l" defTabSz="957816" rtl="0" eaLnBrk="1" latinLnBrk="0" hangingPunct="1">
        <a:defRPr sz="1900" kern="1200">
          <a:solidFill>
            <a:schemeClr val="tx1"/>
          </a:solidFill>
          <a:latin typeface="+mn-lt"/>
          <a:ea typeface="+mn-ea"/>
          <a:cs typeface="+mn-cs"/>
        </a:defRPr>
      </a:lvl1pPr>
      <a:lvl2pPr marL="478908" algn="l" defTabSz="957816" rtl="0" eaLnBrk="1" latinLnBrk="0" hangingPunct="1">
        <a:defRPr sz="1900" kern="1200">
          <a:solidFill>
            <a:schemeClr val="tx1"/>
          </a:solidFill>
          <a:latin typeface="+mn-lt"/>
          <a:ea typeface="+mn-ea"/>
          <a:cs typeface="+mn-cs"/>
        </a:defRPr>
      </a:lvl2pPr>
      <a:lvl3pPr marL="957816" algn="l" defTabSz="957816" rtl="0" eaLnBrk="1" latinLnBrk="0" hangingPunct="1">
        <a:defRPr sz="1900" kern="1200">
          <a:solidFill>
            <a:schemeClr val="tx1"/>
          </a:solidFill>
          <a:latin typeface="+mn-lt"/>
          <a:ea typeface="+mn-ea"/>
          <a:cs typeface="+mn-cs"/>
        </a:defRPr>
      </a:lvl3pPr>
      <a:lvl4pPr marL="1436724" algn="l" defTabSz="957816" rtl="0" eaLnBrk="1" latinLnBrk="0" hangingPunct="1">
        <a:defRPr sz="1900" kern="1200">
          <a:solidFill>
            <a:schemeClr val="tx1"/>
          </a:solidFill>
          <a:latin typeface="+mn-lt"/>
          <a:ea typeface="+mn-ea"/>
          <a:cs typeface="+mn-cs"/>
        </a:defRPr>
      </a:lvl4pPr>
      <a:lvl5pPr marL="1915631" algn="l" defTabSz="957816" rtl="0" eaLnBrk="1" latinLnBrk="0" hangingPunct="1">
        <a:defRPr sz="1900" kern="1200">
          <a:solidFill>
            <a:schemeClr val="tx1"/>
          </a:solidFill>
          <a:latin typeface="+mn-lt"/>
          <a:ea typeface="+mn-ea"/>
          <a:cs typeface="+mn-cs"/>
        </a:defRPr>
      </a:lvl5pPr>
      <a:lvl6pPr marL="2394539" algn="l" defTabSz="957816" rtl="0" eaLnBrk="1" latinLnBrk="0" hangingPunct="1">
        <a:defRPr sz="1900" kern="1200">
          <a:solidFill>
            <a:schemeClr val="tx1"/>
          </a:solidFill>
          <a:latin typeface="+mn-lt"/>
          <a:ea typeface="+mn-ea"/>
          <a:cs typeface="+mn-cs"/>
        </a:defRPr>
      </a:lvl6pPr>
      <a:lvl7pPr marL="2873447" algn="l" defTabSz="957816" rtl="0" eaLnBrk="1" latinLnBrk="0" hangingPunct="1">
        <a:defRPr sz="1900" kern="1200">
          <a:solidFill>
            <a:schemeClr val="tx1"/>
          </a:solidFill>
          <a:latin typeface="+mn-lt"/>
          <a:ea typeface="+mn-ea"/>
          <a:cs typeface="+mn-cs"/>
        </a:defRPr>
      </a:lvl7pPr>
      <a:lvl8pPr marL="3352355" algn="l" defTabSz="957816" rtl="0" eaLnBrk="1" latinLnBrk="0" hangingPunct="1">
        <a:defRPr sz="1900" kern="1200">
          <a:solidFill>
            <a:schemeClr val="tx1"/>
          </a:solidFill>
          <a:latin typeface="+mn-lt"/>
          <a:ea typeface="+mn-ea"/>
          <a:cs typeface="+mn-cs"/>
        </a:defRPr>
      </a:lvl8pPr>
      <a:lvl9pPr marL="3831263" algn="l" defTabSz="957816"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6594" y="980728"/>
            <a:ext cx="7838979" cy="1873483"/>
          </a:xfrm>
        </p:spPr>
        <p:txBody>
          <a:bodyPr/>
          <a:lstStyle/>
          <a:p>
            <a:r>
              <a:rPr lang="nl-NL" sz="6300" dirty="0"/>
              <a:t>Jaarverslag 2024</a:t>
            </a:r>
            <a:br>
              <a:rPr lang="nl-NL" sz="6300" dirty="0"/>
            </a:br>
            <a:r>
              <a:rPr lang="nl-NL" sz="6300" dirty="0"/>
              <a:t>Huisartsenpraktijk</a:t>
            </a:r>
            <a:br>
              <a:rPr lang="nl-NL" dirty="0"/>
            </a:br>
            <a:r>
              <a:rPr lang="nl-NL" sz="6300" dirty="0"/>
              <a:t>Het Zand</a:t>
            </a:r>
          </a:p>
        </p:txBody>
      </p:sp>
      <p:sp>
        <p:nvSpPr>
          <p:cNvPr id="3" name="Ondertitel 2"/>
          <p:cNvSpPr>
            <a:spLocks noGrp="1"/>
          </p:cNvSpPr>
          <p:nvPr>
            <p:ph type="subTitle" idx="1"/>
          </p:nvPr>
        </p:nvSpPr>
        <p:spPr>
          <a:xfrm>
            <a:off x="4718975" y="3789040"/>
            <a:ext cx="4209104" cy="2304256"/>
          </a:xfrm>
        </p:spPr>
        <p:txBody>
          <a:bodyPr>
            <a:normAutofit fontScale="92500" lnSpcReduction="10000"/>
          </a:bodyPr>
          <a:lstStyle/>
          <a:p>
            <a:r>
              <a:rPr lang="nl-NL" dirty="0">
                <a:solidFill>
                  <a:schemeClr val="accent1">
                    <a:lumMod val="75000"/>
                  </a:schemeClr>
                </a:solidFill>
              </a:rPr>
              <a:t>Wie zijn wij/de organisatie</a:t>
            </a:r>
          </a:p>
          <a:p>
            <a:r>
              <a:rPr lang="nl-NL" dirty="0">
                <a:solidFill>
                  <a:schemeClr val="accent1">
                    <a:lumMod val="75000"/>
                  </a:schemeClr>
                </a:solidFill>
              </a:rPr>
              <a:t>Kenmerken en samenwerking wijk</a:t>
            </a:r>
          </a:p>
          <a:p>
            <a:r>
              <a:rPr lang="nl-NL" dirty="0">
                <a:solidFill>
                  <a:schemeClr val="accent1">
                    <a:lumMod val="75000"/>
                  </a:schemeClr>
                </a:solidFill>
              </a:rPr>
              <a:t>Onze patiënten</a:t>
            </a:r>
          </a:p>
          <a:p>
            <a:r>
              <a:rPr lang="nl-NL" dirty="0">
                <a:solidFill>
                  <a:schemeClr val="accent1">
                    <a:lumMod val="75000"/>
                  </a:schemeClr>
                </a:solidFill>
              </a:rPr>
              <a:t>Kwaliteitsbeleid</a:t>
            </a:r>
          </a:p>
          <a:p>
            <a:r>
              <a:rPr lang="nl-NL" dirty="0">
                <a:solidFill>
                  <a:schemeClr val="accent1">
                    <a:lumMod val="75000"/>
                  </a:schemeClr>
                </a:solidFill>
              </a:rPr>
              <a:t>Realisatie 2024 en doelen 2025</a:t>
            </a:r>
          </a:p>
          <a:p>
            <a:endParaRPr lang="nl-NL" dirty="0"/>
          </a:p>
        </p:txBody>
      </p:sp>
    </p:spTree>
    <p:extLst>
      <p:ext uri="{BB962C8B-B14F-4D97-AF65-F5344CB8AC3E}">
        <p14:creationId xmlns:p14="http://schemas.microsoft.com/office/powerpoint/2010/main" val="3592258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541464" y="137536"/>
            <a:ext cx="1291299" cy="342939"/>
          </a:xfrm>
          <a:prstGeom prst="rect">
            <a:avLst/>
          </a:prstGeom>
        </p:spPr>
        <p:txBody>
          <a:bodyPr wrap="none" lIns="95782" tIns="47891" rIns="95782" bIns="47891">
            <a:spAutoFit/>
          </a:bodyPr>
          <a:lstStyle/>
          <a:p>
            <a:r>
              <a:rPr lang="nl-NL" sz="1600" b="1" dirty="0">
                <a:solidFill>
                  <a:schemeClr val="accent1">
                    <a:lumMod val="75000"/>
                  </a:schemeClr>
                </a:solidFill>
                <a:latin typeface="Arial" panose="020B0604020202020204" pitchFamily="34" charset="0"/>
                <a:cs typeface="Arial" panose="020B0604020202020204" pitchFamily="34" charset="0"/>
              </a:rPr>
              <a:t>Wie zijn wij</a:t>
            </a:r>
          </a:p>
        </p:txBody>
      </p:sp>
      <p:sp>
        <p:nvSpPr>
          <p:cNvPr id="7" name="Tekstvak 4"/>
          <p:cNvSpPr txBox="1"/>
          <p:nvPr/>
        </p:nvSpPr>
        <p:spPr>
          <a:xfrm>
            <a:off x="11127053" y="7866063"/>
            <a:ext cx="257969" cy="468312"/>
          </a:xfrm>
          <a:prstGeom prst="rect">
            <a:avLst/>
          </a:prstGeom>
          <a:solidFill>
            <a:sysClr val="window" lastClr="FFFFFF"/>
          </a:solidFill>
          <a:ln w="6350">
            <a:solidFill>
              <a:prstClr val="black"/>
            </a:solidFill>
          </a:ln>
          <a:effectLst/>
        </p:spPr>
        <p:txBody>
          <a:bodyPr rot="0" spcFirstLastPara="0" vert="horz" wrap="square" lIns="95782" tIns="47891" rIns="95782" bIns="47891" numCol="1" spcCol="0" rtlCol="0" fromWordArt="0" anchor="t" anchorCtr="0" forceAA="0" compatLnSpc="1">
            <a:prstTxWarp prst="textNoShape">
              <a:avLst/>
            </a:prstTxWarp>
            <a:noAutofit/>
          </a:bodyPr>
          <a:lstStyle/>
          <a:p>
            <a:pPr>
              <a:lnSpc>
                <a:spcPct val="115000"/>
              </a:lnSpc>
              <a:spcAft>
                <a:spcPts val="1047"/>
              </a:spcAft>
            </a:pPr>
            <a:r>
              <a:rPr lang="nl-NL" sz="1100">
                <a:solidFill>
                  <a:srgbClr val="000000"/>
                </a:solidFill>
                <a:uFill>
                  <a:solidFill>
                    <a:srgbClr val="000000"/>
                  </a:solidFill>
                </a:uFill>
                <a:latin typeface="Calibri"/>
                <a:ea typeface="Calibri"/>
                <a:cs typeface="Calibri"/>
              </a:rPr>
              <a:t> </a:t>
            </a:r>
          </a:p>
        </p:txBody>
      </p:sp>
      <p:sp>
        <p:nvSpPr>
          <p:cNvPr id="9" name="Tekstvak 4"/>
          <p:cNvSpPr txBox="1"/>
          <p:nvPr/>
        </p:nvSpPr>
        <p:spPr>
          <a:xfrm>
            <a:off x="11127053" y="7962901"/>
            <a:ext cx="257969" cy="468313"/>
          </a:xfrm>
          <a:prstGeom prst="rect">
            <a:avLst/>
          </a:prstGeom>
          <a:solidFill>
            <a:sysClr val="window" lastClr="FFFFFF"/>
          </a:solidFill>
          <a:ln w="6350">
            <a:solidFill>
              <a:prstClr val="black"/>
            </a:solidFill>
          </a:ln>
          <a:effectLst/>
        </p:spPr>
        <p:txBody>
          <a:bodyPr rot="0" spcFirstLastPara="0" vert="horz" wrap="square" lIns="95782" tIns="47891" rIns="95782" bIns="47891" numCol="1" spcCol="0" rtlCol="0" fromWordArt="0" anchor="t" anchorCtr="0" forceAA="0" compatLnSpc="1">
            <a:prstTxWarp prst="textNoShape">
              <a:avLst/>
            </a:prstTxWarp>
            <a:noAutofit/>
          </a:bodyPr>
          <a:lstStyle/>
          <a:p>
            <a:pPr>
              <a:lnSpc>
                <a:spcPct val="115000"/>
              </a:lnSpc>
              <a:spcAft>
                <a:spcPts val="1047"/>
              </a:spcAft>
            </a:pPr>
            <a:r>
              <a:rPr lang="nl-NL" sz="1100">
                <a:solidFill>
                  <a:srgbClr val="000000"/>
                </a:solidFill>
                <a:uFill>
                  <a:solidFill>
                    <a:srgbClr val="000000"/>
                  </a:solidFill>
                </a:uFill>
                <a:latin typeface="Calibri"/>
                <a:ea typeface="Calibri"/>
                <a:cs typeface="Calibri"/>
              </a:rPr>
              <a:t> </a:t>
            </a:r>
          </a:p>
        </p:txBody>
      </p:sp>
      <p:sp>
        <p:nvSpPr>
          <p:cNvPr id="5" name="Rechthoek 4"/>
          <p:cNvSpPr/>
          <p:nvPr/>
        </p:nvSpPr>
        <p:spPr>
          <a:xfrm>
            <a:off x="4880992" y="309005"/>
            <a:ext cx="5025008" cy="5355312"/>
          </a:xfrm>
          <a:prstGeom prst="rect">
            <a:avLst/>
          </a:prstGeom>
          <a:ln>
            <a:solidFill>
              <a:schemeClr val="tx1"/>
            </a:solidFill>
          </a:ln>
        </p:spPr>
        <p:txBody>
          <a:bodyPr wrap="square">
            <a:spAutoFit/>
          </a:bodyPr>
          <a:lstStyle/>
          <a:p>
            <a:r>
              <a:rPr lang="nl-NL" sz="1200" b="1" dirty="0">
                <a:solidFill>
                  <a:schemeClr val="accent1">
                    <a:lumMod val="75000"/>
                  </a:schemeClr>
                </a:solidFill>
                <a:latin typeface="Arial" panose="020B0604020202020204" pitchFamily="34" charset="0"/>
                <a:cs typeface="Arial" panose="020B0604020202020204" pitchFamily="34" charset="0"/>
              </a:rPr>
              <a:t>Organisatie GHC Het Zand </a:t>
            </a:r>
          </a:p>
          <a:p>
            <a:r>
              <a:rPr lang="nl-NL" sz="1000" dirty="0">
                <a:latin typeface="Arial" panose="020B0604020202020204" pitchFamily="34" charset="0"/>
                <a:cs typeface="Arial" panose="020B0604020202020204" pitchFamily="34" charset="0"/>
              </a:rPr>
              <a:t>We zijn een team van 6 vaste huisartsen, 1 vaste waarnemer en 5 POH’s en 6 assistentes in GHC Het Zand. Het centrum was onderdeel van de Stichting Gezondheidscentra Utrecht met 3 centra in Utrecht tot 1 juli 2024. Om meerdere redenen hield de stichting op te bestaan. Vanaf 1 juli 2024 zijn we verzelfstandigd en verder gegaan als een maatschap met 3 maten (M. Zeeuwen, B. Tinnemans en W. Witteveen) en zijn alle medewerkers in loondienst van de maatschap gekomen. In Q1 en Q2 hebben we hard gewerkt om alle transities en contracten te regelen. De overgang verliep heel soepel. De eigen regie voeren bevalt erg goed. We zijn hoofdhuurder in het pand van het gezondheidscentrum en hebben daarom ook de verantwoordelijkheid moeten overnemen voor de huurders van het pand op de begane grond en 1</a:t>
            </a:r>
            <a:r>
              <a:rPr lang="nl-NL" sz="1000" baseline="30000" dirty="0">
                <a:latin typeface="Arial" panose="020B0604020202020204" pitchFamily="34" charset="0"/>
                <a:cs typeface="Arial" panose="020B0604020202020204" pitchFamily="34" charset="0"/>
              </a:rPr>
              <a:t>ste</a:t>
            </a:r>
            <a:r>
              <a:rPr lang="nl-NL" sz="1000" dirty="0">
                <a:latin typeface="Arial" panose="020B0604020202020204" pitchFamily="34" charset="0"/>
                <a:cs typeface="Arial" panose="020B0604020202020204" pitchFamily="34" charset="0"/>
              </a:rPr>
              <a:t> verdieping. Dit was contractueel al zo vastgelegd met de gemeente. De taken van elke maat zijn duidelijk onderling vastgelegd. Er is goede communicatie onderling en er zijn vaste overlegstructuren. Er zijn huisarts-overleggen 8x/jaar, regelmatige assistenten-overleggen en 6x per jaar een teamoverleg. Daarnaast is er om de week een vast </a:t>
            </a:r>
            <a:r>
              <a:rPr lang="nl-NL" sz="1000" dirty="0" err="1">
                <a:latin typeface="Arial" panose="020B0604020202020204" pitchFamily="34" charset="0"/>
                <a:cs typeface="Arial" panose="020B0604020202020204" pitchFamily="34" charset="0"/>
              </a:rPr>
              <a:t>maatschapsoverlegmoment</a:t>
            </a:r>
            <a:r>
              <a:rPr lang="nl-NL" sz="1000" dirty="0">
                <a:latin typeface="Arial" panose="020B0604020202020204" pitchFamily="34" charset="0"/>
                <a:cs typeface="Arial" panose="020B0604020202020204" pitchFamily="34" charset="0"/>
              </a:rPr>
              <a:t> gepland.</a:t>
            </a:r>
            <a:endParaRPr lang="nl-NL" sz="1200" b="1" dirty="0">
              <a:solidFill>
                <a:schemeClr val="accent1">
                  <a:lumMod val="75000"/>
                </a:schemeClr>
              </a:solidFill>
              <a:latin typeface="Arial" panose="020B0604020202020204" pitchFamily="34" charset="0"/>
              <a:cs typeface="Arial" panose="020B0604020202020204" pitchFamily="34" charset="0"/>
            </a:endParaRPr>
          </a:p>
          <a:p>
            <a:endParaRPr lang="nl-NL" sz="1000" dirty="0">
              <a:latin typeface="Arial" panose="020B0604020202020204" pitchFamily="34" charset="0"/>
              <a:cs typeface="Arial" panose="020B0604020202020204" pitchFamily="34" charset="0"/>
            </a:endParaRPr>
          </a:p>
          <a:p>
            <a:r>
              <a:rPr lang="nl-NL" sz="1000" dirty="0">
                <a:latin typeface="Arial" panose="020B0604020202020204" pitchFamily="34" charset="0"/>
                <a:cs typeface="Arial" panose="020B0604020202020204" pitchFamily="34" charset="0"/>
              </a:rPr>
              <a:t>Begin 2024 zijn 2 assistentes vertrokken en een vaste huisarts. Dit was heel spijtig. We hebben de vacature voor onze vaste huisarts vlot kunnen vullen, we zijn blij met onze nieuwe vaste collega O. Pluut die in maart is begonnen. B. Lenssinck heeft zich heel goed doorontwikkeld en heeft de rol van hoofdassistente overgenomen. We hebben enkele nieuwe doktersassistentes kunnen aannemen. Helaas is een van de balie-assistentes langdurig ziek vanaf augustus 2024. Ook een van onze POH-S is langdurig uitgevallen vanaf mei 2024. N. Schut rondde haar opleiding tot POH-S af in de zomer. </a:t>
            </a:r>
          </a:p>
          <a:p>
            <a:endParaRPr lang="nl-NL" sz="1000" dirty="0">
              <a:latin typeface="Arial" panose="020B0604020202020204" pitchFamily="34" charset="0"/>
              <a:cs typeface="Arial" panose="020B0604020202020204" pitchFamily="34" charset="0"/>
            </a:endParaRPr>
          </a:p>
          <a:p>
            <a:r>
              <a:rPr lang="nl-NL" sz="1000" dirty="0">
                <a:latin typeface="Arial" panose="020B0604020202020204" pitchFamily="34" charset="0"/>
                <a:cs typeface="Arial" panose="020B0604020202020204" pitchFamily="34" charset="0"/>
              </a:rPr>
              <a:t>Onze preferente zorgverzekeraar is al jaren Zilveren Kruis. We hebben een tweejarig contract afgesloten over 2024-2025.</a:t>
            </a:r>
          </a:p>
          <a:p>
            <a:r>
              <a:rPr lang="nl-NL" sz="1000" dirty="0">
                <a:latin typeface="Arial" panose="020B0604020202020204" pitchFamily="34" charset="0"/>
                <a:cs typeface="Arial" panose="020B0604020202020204" pitchFamily="34" charset="0"/>
              </a:rPr>
              <a:t>Onze </a:t>
            </a:r>
            <a:r>
              <a:rPr lang="nl-NL" sz="1000" dirty="0" err="1">
                <a:latin typeface="Arial" panose="020B0604020202020204" pitchFamily="34" charset="0"/>
                <a:cs typeface="Arial" panose="020B0604020202020204" pitchFamily="34" charset="0"/>
              </a:rPr>
              <a:t>regiozorgorganisatie</a:t>
            </a:r>
            <a:r>
              <a:rPr lang="nl-NL" sz="1000" dirty="0">
                <a:latin typeface="Arial" panose="020B0604020202020204" pitchFamily="34" charset="0"/>
                <a:cs typeface="Arial" panose="020B0604020202020204" pitchFamily="34" charset="0"/>
              </a:rPr>
              <a:t> is RegiozorgNU. De ketenzorggelden lopen via hen.</a:t>
            </a:r>
          </a:p>
          <a:p>
            <a:r>
              <a:rPr lang="nl-NL" sz="1000" dirty="0">
                <a:latin typeface="Arial" panose="020B0604020202020204" pitchFamily="34" charset="0"/>
                <a:cs typeface="Arial" panose="020B0604020202020204" pitchFamily="34" charset="0"/>
              </a:rPr>
              <a:t>Wij zijn tevens aangesloten bij de Huisartsenspoedpost Noordwest-Utrecht in Leidsche Rijn bij het Antonius ziekenhuis. B. Tinnemans sluit als vertegenwoordiger van Het Zand aan bij ALV-vergaderingen van de Coöperatie </a:t>
            </a:r>
            <a:r>
              <a:rPr lang="nl-NL" sz="1000" dirty="0" err="1">
                <a:latin typeface="Arial" panose="020B0604020202020204" pitchFamily="34" charset="0"/>
                <a:cs typeface="Arial" panose="020B0604020202020204" pitchFamily="34" charset="0"/>
              </a:rPr>
              <a:t>regiozorgNU</a:t>
            </a:r>
            <a:r>
              <a:rPr lang="nl-NL" sz="1000" dirty="0">
                <a:latin typeface="Arial" panose="020B0604020202020204" pitchFamily="34" charset="0"/>
                <a:cs typeface="Arial" panose="020B0604020202020204" pitchFamily="34" charset="0"/>
              </a:rPr>
              <a:t>. M. Zeeuwen is voorzitter van de MAR, het inspraakorgaan van de Spoedpost.</a:t>
            </a:r>
          </a:p>
          <a:p>
            <a:endParaRPr lang="nl-NL" sz="1000" dirty="0">
              <a:latin typeface="Arial" panose="020B0604020202020204" pitchFamily="34" charset="0"/>
              <a:cs typeface="Arial" panose="020B0604020202020204" pitchFamily="34" charset="0"/>
            </a:endParaRPr>
          </a:p>
        </p:txBody>
      </p:sp>
      <p:graphicFrame>
        <p:nvGraphicFramePr>
          <p:cNvPr id="6" name="Tabel 5">
            <a:extLst>
              <a:ext uri="{FF2B5EF4-FFF2-40B4-BE49-F238E27FC236}">
                <a16:creationId xmlns:a16="http://schemas.microsoft.com/office/drawing/2014/main" id="{4D540D22-D4AB-497E-9283-5D8643326ED2}"/>
              </a:ext>
            </a:extLst>
          </p:cNvPr>
          <p:cNvGraphicFramePr>
            <a:graphicFrameLocks noGrp="1"/>
          </p:cNvGraphicFramePr>
          <p:nvPr>
            <p:extLst>
              <p:ext uri="{D42A27DB-BD31-4B8C-83A1-F6EECF244321}">
                <p14:modId xmlns:p14="http://schemas.microsoft.com/office/powerpoint/2010/main" val="3577875992"/>
              </p:ext>
            </p:extLst>
          </p:nvPr>
        </p:nvGraphicFramePr>
        <p:xfrm>
          <a:off x="541464" y="620688"/>
          <a:ext cx="4048727" cy="4586898"/>
        </p:xfrm>
        <a:graphic>
          <a:graphicData uri="http://schemas.openxmlformats.org/drawingml/2006/table">
            <a:tbl>
              <a:tblPr firstRow="1" firstCol="1" bandRow="1"/>
              <a:tblGrid>
                <a:gridCol w="1622735">
                  <a:extLst>
                    <a:ext uri="{9D8B030D-6E8A-4147-A177-3AD203B41FA5}">
                      <a16:colId xmlns:a16="http://schemas.microsoft.com/office/drawing/2014/main" val="3129548718"/>
                    </a:ext>
                  </a:extLst>
                </a:gridCol>
                <a:gridCol w="513844">
                  <a:extLst>
                    <a:ext uri="{9D8B030D-6E8A-4147-A177-3AD203B41FA5}">
                      <a16:colId xmlns:a16="http://schemas.microsoft.com/office/drawing/2014/main" val="1118723732"/>
                    </a:ext>
                  </a:extLst>
                </a:gridCol>
                <a:gridCol w="1754393">
                  <a:extLst>
                    <a:ext uri="{9D8B030D-6E8A-4147-A177-3AD203B41FA5}">
                      <a16:colId xmlns:a16="http://schemas.microsoft.com/office/drawing/2014/main" val="778939652"/>
                    </a:ext>
                  </a:extLst>
                </a:gridCol>
                <a:gridCol w="157755">
                  <a:extLst>
                    <a:ext uri="{9D8B030D-6E8A-4147-A177-3AD203B41FA5}">
                      <a16:colId xmlns:a16="http://schemas.microsoft.com/office/drawing/2014/main" val="3403944646"/>
                    </a:ext>
                  </a:extLst>
                </a:gridCol>
              </a:tblGrid>
              <a:tr h="146426">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Huisartsen</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l">
                        <a:lnSpc>
                          <a:spcPct val="107000"/>
                        </a:lnSpc>
                        <a:spcAft>
                          <a:spcPts val="0"/>
                        </a:spcAft>
                      </a:pPr>
                      <a:r>
                        <a:rPr lang="nl-NL" sz="1000">
                          <a:effectLst/>
                          <a:latin typeface="Arial" panose="020B0604020202020204" pitchFamily="34" charset="0"/>
                          <a:ea typeface="Calibri" panose="020F0502020204030204" pitchFamily="34" charset="0"/>
                          <a:cs typeface="Arial" panose="020B0604020202020204" pitchFamily="34" charset="0"/>
                        </a:rPr>
                        <a:t>fte</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Aandachtsgebied</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rowSpan="20">
                  <a:txBody>
                    <a:bodyPr/>
                    <a:lstStyle/>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p>
                      <a:pPr algn="l">
                        <a:lnSpc>
                          <a:spcPct val="107000"/>
                        </a:lnSpc>
                        <a:spcAft>
                          <a:spcPts val="0"/>
                        </a:spcAft>
                      </a:pPr>
                      <a:r>
                        <a:rPr lang="nl-NL" sz="800" dirty="0">
                          <a:effectLst/>
                          <a:latin typeface="Calibri" panose="020F0502020204030204" pitchFamily="34" charset="0"/>
                          <a:ea typeface="Calibri" panose="020F0502020204030204" pitchFamily="34" charset="0"/>
                          <a:cs typeface="Times New Roman" panose="02020603050405020304" pitchFamily="18" charset="0"/>
                        </a:rPr>
                        <a:t> </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757900"/>
                  </a:ext>
                </a:extLst>
              </a:tr>
              <a:tr h="257033">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Brechje Tinnemans</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0,8</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Maat, kwaliteit en samenwerking, griep, BHV</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6138758"/>
                  </a:ext>
                </a:extLst>
              </a:tr>
              <a:tr h="304353">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Marike Zeeuwen</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0,8</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Maat, personeel, CVRM</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1148624"/>
                  </a:ext>
                </a:extLst>
              </a:tr>
              <a:tr h="238303">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Ward Witteveen</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0,8</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Maat, ICT, financiën en pand</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0085236"/>
                  </a:ext>
                </a:extLst>
              </a:tr>
              <a:tr h="304353">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Caspar van der Rijst</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0,8</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Diabetes Mellitus</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0748620"/>
                  </a:ext>
                </a:extLst>
              </a:tr>
              <a:tr h="163483">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Karlijn Moormann</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0,5</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GGZ</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3919848"/>
                  </a:ext>
                </a:extLst>
              </a:tr>
              <a:tr h="175468">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Olivier Pluut</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0,6</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Astma COPD</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6448699"/>
                  </a:ext>
                </a:extLst>
              </a:tr>
              <a:tr h="146426">
                <a:tc>
                  <a:txBody>
                    <a:bodyPr/>
                    <a:lstStyle/>
                    <a:p>
                      <a:pPr algn="l">
                        <a:lnSpc>
                          <a:spcPct val="107000"/>
                        </a:lnSpc>
                        <a:spcAft>
                          <a:spcPts val="0"/>
                        </a:spcAft>
                      </a:pPr>
                      <a:r>
                        <a:rPr lang="nl-NL" sz="1000">
                          <a:effectLst/>
                          <a:latin typeface="Arial" panose="020B0604020202020204" pitchFamily="34" charset="0"/>
                          <a:ea typeface="Calibri" panose="020F0502020204030204" pitchFamily="34" charset="0"/>
                          <a:cs typeface="Arial" panose="020B0604020202020204" pitchFamily="34" charset="0"/>
                        </a:rPr>
                        <a:t>Centrumassistentes</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l">
                        <a:lnSpc>
                          <a:spcPct val="107000"/>
                        </a:lnSpc>
                        <a:spcAft>
                          <a:spcPts val="0"/>
                        </a:spcAft>
                      </a:pPr>
                      <a:r>
                        <a:rPr lang="nl-NL" sz="1000">
                          <a:effectLst/>
                          <a:latin typeface="Arial" panose="020B0604020202020204" pitchFamily="34" charset="0"/>
                          <a:ea typeface="Calibri" panose="020F0502020204030204" pitchFamily="34" charset="0"/>
                          <a:cs typeface="Arial" panose="020B0604020202020204" pitchFamily="34" charset="0"/>
                        </a:rPr>
                        <a:t> </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 </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3549487"/>
                  </a:ext>
                </a:extLst>
              </a:tr>
              <a:tr h="159249">
                <a:tc>
                  <a:txBody>
                    <a:bodyPr/>
                    <a:lstStyle/>
                    <a:p>
                      <a:pPr marL="0" marR="0" lvl="0" indent="0" algn="l" defTabSz="957816" rtl="0" eaLnBrk="1" fontAlgn="auto" latinLnBrk="0" hangingPunct="1">
                        <a:lnSpc>
                          <a:spcPct val="107000"/>
                        </a:lnSpc>
                        <a:spcBef>
                          <a:spcPts val="0"/>
                        </a:spcBef>
                        <a:spcAft>
                          <a:spcPts val="0"/>
                        </a:spcAft>
                        <a:buClrTx/>
                        <a:buSzTx/>
                        <a:buFontTx/>
                        <a:buNone/>
                        <a:tabLst/>
                        <a:defRPr/>
                      </a:pPr>
                      <a:r>
                        <a:rPr lang="nl-NL" sz="1000" dirty="0">
                          <a:effectLst/>
                          <a:latin typeface="Arial" panose="020B0604020202020204" pitchFamily="34" charset="0"/>
                          <a:ea typeface="Calibri" panose="020F0502020204030204" pitchFamily="34" charset="0"/>
                          <a:cs typeface="Arial" panose="020B0604020202020204" pitchFamily="34" charset="0"/>
                        </a:rPr>
                        <a:t>Bianca Lenssinck</a:t>
                      </a:r>
                    </a:p>
                    <a:p>
                      <a:pPr algn="l">
                        <a:lnSpc>
                          <a:spcPct val="107000"/>
                        </a:lnSpc>
                        <a:spcAft>
                          <a:spcPts val="0"/>
                        </a:spcAft>
                      </a:pPr>
                      <a:endParaRPr lang="nl-NL" sz="1000" dirty="0">
                        <a:effectLst/>
                        <a:latin typeface="Arial" panose="020B0604020202020204" pitchFamily="34" charset="0"/>
                        <a:ea typeface="Calibri" panose="020F0502020204030204" pitchFamily="34" charset="0"/>
                        <a:cs typeface="Arial" panose="020B0604020202020204" pitchFamily="34"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0,95</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Hoofdassistente</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8544267"/>
                  </a:ext>
                </a:extLst>
              </a:tr>
              <a:tr h="186194">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Marion de Lange</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0,71</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Centrumassistente</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8872255"/>
                  </a:ext>
                </a:extLst>
              </a:tr>
              <a:tr h="242043">
                <a:tc>
                  <a:txBody>
                    <a:bodyPr/>
                    <a:lstStyle/>
                    <a:p>
                      <a:pPr marL="0" marR="0" lvl="0" indent="0" algn="l" defTabSz="957816" rtl="0" eaLnBrk="1" fontAlgn="auto" latinLnBrk="0" hangingPunct="1">
                        <a:lnSpc>
                          <a:spcPct val="107000"/>
                        </a:lnSpc>
                        <a:spcBef>
                          <a:spcPts val="0"/>
                        </a:spcBef>
                        <a:spcAft>
                          <a:spcPts val="0"/>
                        </a:spcAft>
                        <a:buClrTx/>
                        <a:buSzTx/>
                        <a:buFontTx/>
                        <a:buNone/>
                        <a:tabLst/>
                        <a:defRPr/>
                      </a:pPr>
                      <a:r>
                        <a:rPr lang="nl-NL" sz="1000" dirty="0">
                          <a:effectLst/>
                          <a:latin typeface="Arial" panose="020B0604020202020204" pitchFamily="34" charset="0"/>
                          <a:ea typeface="Calibri" panose="020F0502020204030204" pitchFamily="34" charset="0"/>
                          <a:cs typeface="Arial" panose="020B0604020202020204" pitchFamily="34" charset="0"/>
                        </a:rPr>
                        <a:t>Ellen Vallen</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0,71</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Centrumassistente</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8318704"/>
                  </a:ext>
                </a:extLst>
              </a:tr>
              <a:tr h="168361">
                <a:tc>
                  <a:txBody>
                    <a:bodyPr/>
                    <a:lstStyle/>
                    <a:p>
                      <a:pPr marL="0" marR="0" lvl="0" indent="0" algn="l" defTabSz="957816" rtl="0" eaLnBrk="1" fontAlgn="auto" latinLnBrk="0" hangingPunct="1">
                        <a:lnSpc>
                          <a:spcPct val="107000"/>
                        </a:lnSpc>
                        <a:spcBef>
                          <a:spcPts val="0"/>
                        </a:spcBef>
                        <a:spcAft>
                          <a:spcPts val="0"/>
                        </a:spcAft>
                        <a:buClrTx/>
                        <a:buSzTx/>
                        <a:buFontTx/>
                        <a:buNone/>
                        <a:tabLst/>
                        <a:defRPr/>
                      </a:pPr>
                      <a:r>
                        <a:rPr lang="nl-NL" sz="1000" dirty="0">
                          <a:effectLst/>
                          <a:latin typeface="Arial" panose="020B0604020202020204" pitchFamily="34" charset="0"/>
                          <a:ea typeface="Calibri" panose="020F0502020204030204" pitchFamily="34" charset="0"/>
                          <a:cs typeface="Arial" panose="020B0604020202020204" pitchFamily="34" charset="0"/>
                        </a:rPr>
                        <a:t>Kaoutar Ziyani</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0,71</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Centrumassistente</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nl-NL"/>
                    </a:p>
                  </a:txBody>
                  <a:tcPr/>
                </a:tc>
                <a:extLst>
                  <a:ext uri="{0D108BD9-81ED-4DB2-BD59-A6C34878D82A}">
                    <a16:rowId xmlns:a16="http://schemas.microsoft.com/office/drawing/2014/main" val="3670022173"/>
                  </a:ext>
                </a:extLst>
              </a:tr>
              <a:tr h="168361">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Catharina Trienekens</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0,71</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Balie assistente</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nl-NL"/>
                    </a:p>
                  </a:txBody>
                  <a:tcPr/>
                </a:tc>
                <a:extLst>
                  <a:ext uri="{0D108BD9-81ED-4DB2-BD59-A6C34878D82A}">
                    <a16:rowId xmlns:a16="http://schemas.microsoft.com/office/drawing/2014/main" val="1041188844"/>
                  </a:ext>
                </a:extLst>
              </a:tr>
              <a:tr h="214513">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Shunaina Fatehmahomed</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0,52</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Balie assistente</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nl-NL"/>
                    </a:p>
                  </a:txBody>
                  <a:tcPr/>
                </a:tc>
                <a:extLst>
                  <a:ext uri="{0D108BD9-81ED-4DB2-BD59-A6C34878D82A}">
                    <a16:rowId xmlns:a16="http://schemas.microsoft.com/office/drawing/2014/main" val="3277490783"/>
                  </a:ext>
                </a:extLst>
              </a:tr>
              <a:tr h="146426">
                <a:tc>
                  <a:txBody>
                    <a:bodyPr/>
                    <a:lstStyle/>
                    <a:p>
                      <a:pPr algn="l">
                        <a:lnSpc>
                          <a:spcPct val="107000"/>
                        </a:lnSpc>
                        <a:spcAft>
                          <a:spcPts val="0"/>
                        </a:spcAft>
                      </a:pPr>
                      <a:r>
                        <a:rPr lang="nl-NL" sz="1000">
                          <a:effectLst/>
                          <a:latin typeface="Arial" panose="020B0604020202020204" pitchFamily="34" charset="0"/>
                          <a:ea typeface="Calibri" panose="020F0502020204030204" pitchFamily="34" charset="0"/>
                          <a:cs typeface="Arial" panose="020B0604020202020204" pitchFamily="34" charset="0"/>
                        </a:rPr>
                        <a:t>Praktijkondersteuners</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l">
                        <a:lnSpc>
                          <a:spcPct val="107000"/>
                        </a:lnSpc>
                        <a:spcAft>
                          <a:spcPts val="0"/>
                        </a:spcAft>
                      </a:pPr>
                      <a:r>
                        <a:rPr lang="nl-NL" sz="1000">
                          <a:effectLst/>
                          <a:latin typeface="Arial" panose="020B0604020202020204" pitchFamily="34" charset="0"/>
                          <a:ea typeface="Calibri" panose="020F0502020204030204" pitchFamily="34" charset="0"/>
                          <a:cs typeface="Arial" panose="020B0604020202020204" pitchFamily="34" charset="0"/>
                        </a:rPr>
                        <a:t> </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 Aandachtsgebied</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751189966"/>
                  </a:ext>
                </a:extLst>
              </a:tr>
              <a:tr h="254998">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Willemijn de Vries</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a:effectLst/>
                          <a:latin typeface="Arial" panose="020B0604020202020204" pitchFamily="34" charset="0"/>
                          <a:ea typeface="Calibri" panose="020F0502020204030204" pitchFamily="34" charset="0"/>
                          <a:cs typeface="Arial" panose="020B0604020202020204" pitchFamily="34" charset="0"/>
                        </a:rPr>
                        <a:t>0,42</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POH-s</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5879198"/>
                  </a:ext>
                </a:extLst>
              </a:tr>
              <a:tr h="256700">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Femke den Hertog</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0,52</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POH-s </a:t>
                      </a:r>
                    </a:p>
                    <a:p>
                      <a:pPr algn="l">
                        <a:lnSpc>
                          <a:spcPct val="107000"/>
                        </a:lnSpc>
                        <a:spcAft>
                          <a:spcPts val="0"/>
                        </a:spcAft>
                      </a:pPr>
                      <a:endParaRPr lang="nl-NL" sz="1000" dirty="0">
                        <a:effectLst/>
                        <a:latin typeface="Arial" panose="020B0604020202020204" pitchFamily="34" charset="0"/>
                        <a:ea typeface="Calibri" panose="020F0502020204030204" pitchFamily="34" charset="0"/>
                        <a:cs typeface="Arial" panose="020B0604020202020204" pitchFamily="34"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3110967"/>
                  </a:ext>
                </a:extLst>
              </a:tr>
              <a:tr h="256700">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Nicole Schut</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0,6</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POH-s</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nl-NL"/>
                    </a:p>
                  </a:txBody>
                  <a:tcPr/>
                </a:tc>
                <a:extLst>
                  <a:ext uri="{0D108BD9-81ED-4DB2-BD59-A6C34878D82A}">
                    <a16:rowId xmlns:a16="http://schemas.microsoft.com/office/drawing/2014/main" val="306774536"/>
                  </a:ext>
                </a:extLst>
              </a:tr>
              <a:tr h="256700">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Monique Koebrugge</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0,6</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POH-GGZ</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nl-NL"/>
                    </a:p>
                  </a:txBody>
                  <a:tcPr/>
                </a:tc>
                <a:extLst>
                  <a:ext uri="{0D108BD9-81ED-4DB2-BD59-A6C34878D82A}">
                    <a16:rowId xmlns:a16="http://schemas.microsoft.com/office/drawing/2014/main" val="77185929"/>
                  </a:ext>
                </a:extLst>
              </a:tr>
              <a:tr h="256700">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Jorinde van der Heijden</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0,4</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nl-NL" sz="1000" dirty="0">
                          <a:effectLst/>
                          <a:latin typeface="Arial" panose="020B0604020202020204" pitchFamily="34" charset="0"/>
                          <a:ea typeface="Calibri" panose="020F0502020204030204" pitchFamily="34" charset="0"/>
                          <a:cs typeface="Arial" panose="020B0604020202020204" pitchFamily="34" charset="0"/>
                        </a:rPr>
                        <a:t>POH-GGZ</a:t>
                      </a: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l">
                        <a:lnSpc>
                          <a:spcPct val="107000"/>
                        </a:lnSpc>
                        <a:spcAft>
                          <a:spcPts val="0"/>
                        </a:spcAft>
                      </a:pPr>
                      <a:endParaRPr lang="nl-NL"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0955" marR="50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717126"/>
                  </a:ext>
                </a:extLst>
              </a:tr>
            </a:tbl>
          </a:graphicData>
        </a:graphic>
      </p:graphicFrame>
    </p:spTree>
    <p:extLst>
      <p:ext uri="{BB962C8B-B14F-4D97-AF65-F5344CB8AC3E}">
        <p14:creationId xmlns:p14="http://schemas.microsoft.com/office/powerpoint/2010/main" val="3481456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6AB20C07-FE01-4492-94C8-4A256BEB0FFF}"/>
              </a:ext>
            </a:extLst>
          </p:cNvPr>
          <p:cNvSpPr/>
          <p:nvPr/>
        </p:nvSpPr>
        <p:spPr>
          <a:xfrm>
            <a:off x="399208" y="332656"/>
            <a:ext cx="9001000" cy="1815882"/>
          </a:xfrm>
          <a:prstGeom prst="rect">
            <a:avLst/>
          </a:prstGeom>
        </p:spPr>
        <p:txBody>
          <a:bodyPr wrap="square">
            <a:spAutoFit/>
          </a:bodyPr>
          <a:lstStyle/>
          <a:p>
            <a:pPr lvl="0"/>
            <a:r>
              <a:rPr lang="nl-NL" sz="1200" b="1" dirty="0">
                <a:solidFill>
                  <a:srgbClr val="7FD13B">
                    <a:lumMod val="75000"/>
                  </a:srgbClr>
                </a:solidFill>
                <a:latin typeface="Arial" panose="020B0604020202020204" pitchFamily="34" charset="0"/>
                <a:cs typeface="Arial" panose="020B0604020202020204" pitchFamily="34" charset="0"/>
              </a:rPr>
              <a:t>Kernmerken van de wijk</a:t>
            </a:r>
          </a:p>
          <a:p>
            <a:r>
              <a:rPr lang="nl-NL" sz="1000" dirty="0">
                <a:latin typeface="Arial" panose="020B0604020202020204" pitchFamily="34" charset="0"/>
                <a:cs typeface="Arial" panose="020B0604020202020204" pitchFamily="34" charset="0"/>
              </a:rPr>
              <a:t>Leidsche Rijn is een </a:t>
            </a:r>
            <a:r>
              <a:rPr lang="nl-NL" sz="1000" dirty="0" err="1">
                <a:latin typeface="Arial" panose="020B0604020202020204" pitchFamily="34" charset="0"/>
                <a:cs typeface="Arial" panose="020B0604020202020204" pitchFamily="34" charset="0"/>
              </a:rPr>
              <a:t>Vinexwijk</a:t>
            </a:r>
            <a:r>
              <a:rPr lang="nl-NL" sz="1000" dirty="0">
                <a:latin typeface="Arial" panose="020B0604020202020204" pitchFamily="34" charset="0"/>
                <a:cs typeface="Arial" panose="020B0604020202020204" pitchFamily="34" charset="0"/>
              </a:rPr>
              <a:t> van de gemeente Utrecht, welke bestaat uit 5 subwijken waarvan Het Zand er een is. Er wordt nog steeds actief gebouwd met name in LR zuid en LR centrum. Er wordt nog een groei van 48% verwacht tot 2040. In het Zand wonen nu zo’n 12.000 mensen. Dit is gestabiliseerd. Er wonen relatief veel gezinnen met jonge kinderen maar ook het aantal ouderen (55+) neemt toe de komende jaren. Er is ook een aanzienlijke groep </a:t>
            </a:r>
            <a:r>
              <a:rPr lang="nl-NL" sz="1000" dirty="0" err="1">
                <a:latin typeface="Arial" panose="020B0604020202020204" pitchFamily="34" charset="0"/>
                <a:cs typeface="Arial" panose="020B0604020202020204" pitchFamily="34" charset="0"/>
              </a:rPr>
              <a:t>internationals</a:t>
            </a:r>
            <a:r>
              <a:rPr lang="nl-NL" sz="1000" dirty="0">
                <a:latin typeface="Arial" panose="020B0604020202020204" pitchFamily="34" charset="0"/>
                <a:cs typeface="Arial" panose="020B0604020202020204" pitchFamily="34" charset="0"/>
              </a:rPr>
              <a:t>. Het valt op dat het percentage mensen dat moeite heeft met rondkomen de laatste jaren toe is genomen naar 20%. Het percentage van de bevolking dat gebruik maakt van de ambulante specialistische jeugdhulp en het buurtteam Jeugd en Gezin ligt hoger in Leidsche Rijn dan gemiddeld in Utrecht. In Leidsche Rijn woont een groep ouderen (65+) die te maken heeft met een stapeling van chronische aandoeningen. Zij hebben vaak geen migratieachtergrond, zijn vaker alleenstaand en ervaren onvoldoende regie over het eigen leven. In Leidsche Rijn heeft 40% van de volwassenen overgewicht en 56% van de volwassenen ouder dan 55 jaar. Inwoners van Leidsche Rijn voldoen minder vaak aan de beweegnorm dan in Utrecht gemiddeld.</a:t>
            </a:r>
          </a:p>
          <a:p>
            <a:r>
              <a:rPr lang="nl-NL" sz="1000" dirty="0">
                <a:latin typeface="Arial" panose="020B0604020202020204" pitchFamily="34" charset="0"/>
                <a:cs typeface="Arial" panose="020B0604020202020204" pitchFamily="34" charset="0"/>
              </a:rPr>
              <a:t>(bron: volksgezondheidsmonitor gemeente Utrecht)</a:t>
            </a:r>
          </a:p>
          <a:p>
            <a:pPr>
              <a:spcAft>
                <a:spcPts val="0"/>
              </a:spcAft>
            </a:pPr>
            <a:endParaRPr lang="nl-NL" sz="10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Rechthoek 2">
            <a:extLst>
              <a:ext uri="{FF2B5EF4-FFF2-40B4-BE49-F238E27FC236}">
                <a16:creationId xmlns:a16="http://schemas.microsoft.com/office/drawing/2014/main" id="{C15E06F8-4F4D-4611-B26D-7C46639C08EE}"/>
              </a:ext>
            </a:extLst>
          </p:cNvPr>
          <p:cNvSpPr/>
          <p:nvPr/>
        </p:nvSpPr>
        <p:spPr>
          <a:xfrm>
            <a:off x="399208" y="1961281"/>
            <a:ext cx="8712968" cy="2339102"/>
          </a:xfrm>
          <a:prstGeom prst="rect">
            <a:avLst/>
          </a:prstGeom>
        </p:spPr>
        <p:txBody>
          <a:bodyPr wrap="square">
            <a:spAutoFit/>
          </a:bodyPr>
          <a:lstStyle/>
          <a:p>
            <a:pPr lvl="0"/>
            <a:endParaRPr lang="nl-NL" sz="1200" b="1" dirty="0">
              <a:solidFill>
                <a:srgbClr val="7FD13B">
                  <a:lumMod val="75000"/>
                </a:srgbClr>
              </a:solidFill>
              <a:latin typeface="Arial" panose="020B0604020202020204" pitchFamily="34" charset="0"/>
              <a:cs typeface="Arial" panose="020B0604020202020204" pitchFamily="34" charset="0"/>
            </a:endParaRPr>
          </a:p>
          <a:p>
            <a:pPr lvl="0"/>
            <a:endParaRPr lang="nl-NL" sz="1200" b="1" dirty="0">
              <a:solidFill>
                <a:srgbClr val="7FD13B">
                  <a:lumMod val="75000"/>
                </a:srgbClr>
              </a:solidFill>
              <a:latin typeface="Arial" panose="020B0604020202020204" pitchFamily="34" charset="0"/>
              <a:cs typeface="Arial" panose="020B0604020202020204" pitchFamily="34" charset="0"/>
            </a:endParaRPr>
          </a:p>
          <a:p>
            <a:pPr lvl="0"/>
            <a:r>
              <a:rPr lang="nl-NL" sz="1200" b="1" dirty="0">
                <a:solidFill>
                  <a:srgbClr val="7FD13B">
                    <a:lumMod val="75000"/>
                  </a:srgbClr>
                </a:solidFill>
                <a:latin typeface="Arial" panose="020B0604020202020204" pitchFamily="34" charset="0"/>
                <a:cs typeface="Arial" panose="020B0604020202020204" pitchFamily="34" charset="0"/>
              </a:rPr>
              <a:t>Samenwerking in de wijk: </a:t>
            </a:r>
          </a:p>
          <a:p>
            <a:pPr lvl="0"/>
            <a:r>
              <a:rPr lang="nl-NL" sz="1000" dirty="0">
                <a:latin typeface="Arial" panose="020B0604020202020204" pitchFamily="34" charset="0"/>
                <a:cs typeface="Arial" panose="020B0604020202020204" pitchFamily="34" charset="0"/>
              </a:rPr>
              <a:t>1</a:t>
            </a:r>
            <a:r>
              <a:rPr lang="nl-NL" sz="1000" u="sng" dirty="0">
                <a:latin typeface="Arial" panose="020B0604020202020204" pitchFamily="34" charset="0"/>
                <a:cs typeface="Arial" panose="020B0604020202020204" pitchFamily="34" charset="0"/>
              </a:rPr>
              <a:t>. </a:t>
            </a:r>
            <a:r>
              <a:rPr lang="nl-NL" sz="1000" u="sng" dirty="0" err="1">
                <a:latin typeface="Arial" panose="020B0604020202020204" pitchFamily="34" charset="0"/>
                <a:cs typeface="Arial" panose="020B0604020202020204" pitchFamily="34" charset="0"/>
              </a:rPr>
              <a:t>FTO’s</a:t>
            </a:r>
            <a:r>
              <a:rPr lang="nl-NL" sz="1000" dirty="0">
                <a:latin typeface="Arial" panose="020B0604020202020204" pitchFamily="34" charset="0"/>
                <a:cs typeface="Arial" panose="020B0604020202020204" pitchFamily="34" charset="0"/>
              </a:rPr>
              <a:t>. Met de huisartsen van LRJG en met de apothekers van </a:t>
            </a:r>
            <a:r>
              <a:rPr lang="nl-NL" sz="1000" dirty="0" err="1">
                <a:latin typeface="Arial" panose="020B0604020202020204" pitchFamily="34" charset="0"/>
                <a:cs typeface="Arial" panose="020B0604020202020204" pitchFamily="34" charset="0"/>
              </a:rPr>
              <a:t>Fleir</a:t>
            </a:r>
            <a:r>
              <a:rPr lang="nl-NL" sz="1000" dirty="0">
                <a:latin typeface="Arial" panose="020B0604020202020204" pitchFamily="34" charset="0"/>
                <a:cs typeface="Arial" panose="020B0604020202020204" pitchFamily="34" charset="0"/>
              </a:rPr>
              <a:t>+ de Vogelvlinder participeren we in gezamenlijke </a:t>
            </a:r>
            <a:r>
              <a:rPr lang="nl-NL" sz="1000" dirty="0" err="1">
                <a:latin typeface="Arial" panose="020B0604020202020204" pitchFamily="34" charset="0"/>
                <a:cs typeface="Arial" panose="020B0604020202020204" pitchFamily="34" charset="0"/>
              </a:rPr>
              <a:t>FTO’s</a:t>
            </a:r>
            <a:r>
              <a:rPr lang="nl-NL" sz="1000" dirty="0">
                <a:latin typeface="Arial" panose="020B0604020202020204" pitchFamily="34" charset="0"/>
                <a:cs typeface="Arial" panose="020B0604020202020204" pitchFamily="34" charset="0"/>
              </a:rPr>
              <a:t> (farmacotherapeutisch overleg) op niveau 4 waarbij samenwerkingsafspraken tevens worden gemaakt. Dit vond 6x plaats in 2024. In 2024 waren de onderwerpen: </a:t>
            </a:r>
            <a:r>
              <a:rPr lang="nl-NL" sz="1000" dirty="0" err="1">
                <a:latin typeface="Arial" panose="020B0604020202020204" pitchFamily="34" charset="0"/>
                <a:cs typeface="Arial" panose="020B0604020202020204" pitchFamily="34" charset="0"/>
              </a:rPr>
              <a:t>Scabies</a:t>
            </a:r>
            <a:r>
              <a:rPr lang="nl-NL" sz="1000" dirty="0">
                <a:latin typeface="Arial" panose="020B0604020202020204" pitchFamily="34" charset="0"/>
                <a:cs typeface="Arial" panose="020B0604020202020204" pitchFamily="34" charset="0"/>
              </a:rPr>
              <a:t>, Valpreventie, geneesmiddelengebruik bij hitte, </a:t>
            </a:r>
            <a:r>
              <a:rPr lang="nl-NL" sz="1000" dirty="0" err="1">
                <a:latin typeface="Arial" panose="020B0604020202020204" pitchFamily="34" charset="0"/>
                <a:cs typeface="Arial" panose="020B0604020202020204" pitchFamily="34" charset="0"/>
              </a:rPr>
              <a:t>Bariatrische</a:t>
            </a:r>
            <a:r>
              <a:rPr lang="nl-NL" sz="1000" dirty="0">
                <a:latin typeface="Arial" panose="020B0604020202020204" pitchFamily="34" charset="0"/>
                <a:cs typeface="Arial" panose="020B0604020202020204" pitchFamily="34" charset="0"/>
              </a:rPr>
              <a:t> chirurgie, voedselallergie en coeliakie, schildklieraandoeningen. </a:t>
            </a:r>
          </a:p>
          <a:p>
            <a:r>
              <a:rPr lang="nl-NL" sz="1000" dirty="0">
                <a:latin typeface="Arial" panose="020B0604020202020204" pitchFamily="34" charset="0"/>
                <a:cs typeface="Arial" panose="020B0604020202020204" pitchFamily="34" charset="0"/>
              </a:rPr>
              <a:t>2</a:t>
            </a:r>
            <a:r>
              <a:rPr lang="nl-NL" sz="1000" u="sng" dirty="0">
                <a:latin typeface="Arial" panose="020B0604020202020204" pitchFamily="34" charset="0"/>
                <a:cs typeface="Arial" panose="020B0604020202020204" pitchFamily="34" charset="0"/>
              </a:rPr>
              <a:t>. </a:t>
            </a:r>
            <a:r>
              <a:rPr lang="nl-NL" sz="1000" u="sng" dirty="0" err="1">
                <a:latin typeface="Arial" panose="020B0604020202020204" pitchFamily="34" charset="0"/>
                <a:cs typeface="Arial" panose="020B0604020202020204" pitchFamily="34" charset="0"/>
              </a:rPr>
              <a:t>Patz</a:t>
            </a:r>
            <a:r>
              <a:rPr lang="nl-NL" sz="1000" dirty="0">
                <a:latin typeface="Arial" panose="020B0604020202020204" pitchFamily="34" charset="0"/>
                <a:cs typeface="Arial" panose="020B0604020202020204" pitchFamily="34" charset="0"/>
              </a:rPr>
              <a:t>. Met de huisartsen van LRJG LRC + Rijnvliet hebben we 6x/jaar een </a:t>
            </a:r>
            <a:r>
              <a:rPr lang="nl-NL" sz="1000" dirty="0" err="1">
                <a:latin typeface="Arial" panose="020B0604020202020204" pitchFamily="34" charset="0"/>
                <a:cs typeface="Arial" panose="020B0604020202020204" pitchFamily="34" charset="0"/>
              </a:rPr>
              <a:t>Patz</a:t>
            </a:r>
            <a:r>
              <a:rPr lang="nl-NL" sz="1000" dirty="0">
                <a:latin typeface="Arial" panose="020B0604020202020204" pitchFamily="34" charset="0"/>
                <a:cs typeface="Arial" panose="020B0604020202020204" pitchFamily="34" charset="0"/>
              </a:rPr>
              <a:t>-overleg (Palliatief team zorg) met andere eerstelijns hulpverleners uit de palliatieve zorg met onder meer een kaderhuisarts palliatieve zorg.  We maken hierbij gebruik van een zogenaamd </a:t>
            </a:r>
            <a:r>
              <a:rPr lang="nl-NL" sz="1000" dirty="0" err="1">
                <a:latin typeface="Arial" panose="020B0604020202020204" pitchFamily="34" charset="0"/>
                <a:cs typeface="Arial" panose="020B0604020202020204" pitchFamily="34" charset="0"/>
              </a:rPr>
              <a:t>Patz</a:t>
            </a:r>
            <a:r>
              <a:rPr lang="nl-NL" sz="1000" dirty="0">
                <a:latin typeface="Arial" panose="020B0604020202020204" pitchFamily="34" charset="0"/>
                <a:cs typeface="Arial" panose="020B0604020202020204" pitchFamily="34" charset="0"/>
              </a:rPr>
              <a:t> portal. Naast </a:t>
            </a:r>
            <a:r>
              <a:rPr lang="nl-NL" sz="1000" dirty="0" err="1">
                <a:latin typeface="Arial" panose="020B0604020202020204" pitchFamily="34" charset="0"/>
                <a:cs typeface="Arial" panose="020B0604020202020204" pitchFamily="34" charset="0"/>
              </a:rPr>
              <a:t>casuistiek</a:t>
            </a:r>
            <a:r>
              <a:rPr lang="nl-NL" sz="1000" dirty="0">
                <a:latin typeface="Arial" panose="020B0604020202020204" pitchFamily="34" charset="0"/>
                <a:cs typeface="Arial" panose="020B0604020202020204" pitchFamily="34" charset="0"/>
              </a:rPr>
              <a:t> worden ook thema’s besproken. </a:t>
            </a:r>
          </a:p>
          <a:p>
            <a:r>
              <a:rPr lang="nl-NL" sz="1000" dirty="0">
                <a:latin typeface="Arial" panose="020B0604020202020204" pitchFamily="34" charset="0"/>
                <a:cs typeface="Arial" panose="020B0604020202020204" pitchFamily="34" charset="0"/>
              </a:rPr>
              <a:t>3.  </a:t>
            </a:r>
            <a:r>
              <a:rPr lang="nl-NL" sz="1000" u="sng" dirty="0">
                <a:latin typeface="Arial" panose="020B0604020202020204" pitchFamily="34" charset="0"/>
                <a:cs typeface="Arial" panose="020B0604020202020204" pitchFamily="34" charset="0"/>
              </a:rPr>
              <a:t>Hecht wijkverband</a:t>
            </a:r>
            <a:r>
              <a:rPr lang="nl-NL" sz="1000" dirty="0">
                <a:latin typeface="Arial" panose="020B0604020202020204" pitchFamily="34" charset="0"/>
                <a:cs typeface="Arial" panose="020B0604020202020204" pitchFamily="34" charset="0"/>
              </a:rPr>
              <a:t>. In het kader van een van de </a:t>
            </a:r>
            <a:r>
              <a:rPr lang="nl-NL" sz="1000" dirty="0" err="1">
                <a:latin typeface="Arial" panose="020B0604020202020204" pitchFamily="34" charset="0"/>
                <a:cs typeface="Arial" panose="020B0604020202020204" pitchFamily="34" charset="0"/>
              </a:rPr>
              <a:t>de</a:t>
            </a:r>
            <a:r>
              <a:rPr lang="nl-NL" sz="1000" dirty="0">
                <a:latin typeface="Arial" panose="020B0604020202020204" pitchFamily="34" charset="0"/>
                <a:cs typeface="Arial" panose="020B0604020202020204" pitchFamily="34" charset="0"/>
              </a:rPr>
              <a:t> opgaves in het IZA-akkoord waarbij samenwerking in de wijk wordt gestimuleerd, worden alle medewerkers uit het medisch en sociale domein uitgenodigd voor netwerklunches door de wijkmanager van Leidsche Rijn. We kwamen 5x samen. Namens onze </a:t>
            </a:r>
            <a:r>
              <a:rPr lang="nl-NL" sz="1000" dirty="0" err="1">
                <a:latin typeface="Arial" panose="020B0604020202020204" pitchFamily="34" charset="0"/>
                <a:cs typeface="Arial" panose="020B0604020202020204" pitchFamily="34" charset="0"/>
              </a:rPr>
              <a:t>huisartsenprakijk</a:t>
            </a:r>
            <a:r>
              <a:rPr lang="nl-NL" sz="1000" dirty="0">
                <a:latin typeface="Arial" panose="020B0604020202020204" pitchFamily="34" charset="0"/>
                <a:cs typeface="Arial" panose="020B0604020202020204" pitchFamily="34" charset="0"/>
              </a:rPr>
              <a:t> participeerde contactpersoon B. Tinnemans. Er was nog sprake van een oriënterende fase waarbij samen doelen en vorm verkend werden. </a:t>
            </a:r>
          </a:p>
          <a:p>
            <a:endParaRPr lang="nl-NL" sz="1000" dirty="0">
              <a:latin typeface="Arial" panose="020B0604020202020204" pitchFamily="34" charset="0"/>
              <a:cs typeface="Arial" panose="020B0604020202020204" pitchFamily="34" charset="0"/>
            </a:endParaRPr>
          </a:p>
        </p:txBody>
      </p:sp>
      <p:sp>
        <p:nvSpPr>
          <p:cNvPr id="6" name="Rechthoek 5">
            <a:extLst>
              <a:ext uri="{FF2B5EF4-FFF2-40B4-BE49-F238E27FC236}">
                <a16:creationId xmlns:a16="http://schemas.microsoft.com/office/drawing/2014/main" id="{DAAFA8DF-43E1-464A-8A88-954DFFEE09CE}"/>
              </a:ext>
            </a:extLst>
          </p:cNvPr>
          <p:cNvSpPr/>
          <p:nvPr/>
        </p:nvSpPr>
        <p:spPr>
          <a:xfrm>
            <a:off x="399208" y="4149566"/>
            <a:ext cx="9001000" cy="2031325"/>
          </a:xfrm>
          <a:prstGeom prst="rect">
            <a:avLst/>
          </a:prstGeom>
        </p:spPr>
        <p:txBody>
          <a:bodyPr wrap="square">
            <a:spAutoFit/>
          </a:bodyPr>
          <a:lstStyle/>
          <a:p>
            <a:endParaRPr lang="nl-NL" sz="1200" b="1" dirty="0">
              <a:solidFill>
                <a:schemeClr val="accent1">
                  <a:lumMod val="75000"/>
                </a:schemeClr>
              </a:solidFill>
              <a:latin typeface="Arial" panose="020B0604020202020204" pitchFamily="34" charset="0"/>
              <a:cs typeface="Arial" panose="020B0604020202020204" pitchFamily="34" charset="0"/>
            </a:endParaRPr>
          </a:p>
          <a:p>
            <a:endParaRPr lang="nl-NL" sz="1200" b="1" dirty="0">
              <a:solidFill>
                <a:schemeClr val="accent1">
                  <a:lumMod val="75000"/>
                </a:schemeClr>
              </a:solidFill>
              <a:latin typeface="Arial" panose="020B0604020202020204" pitchFamily="34" charset="0"/>
              <a:cs typeface="Arial" panose="020B0604020202020204" pitchFamily="34" charset="0"/>
            </a:endParaRPr>
          </a:p>
          <a:p>
            <a:r>
              <a:rPr lang="nl-NL" sz="1200" b="1" dirty="0">
                <a:solidFill>
                  <a:schemeClr val="accent1">
                    <a:lumMod val="75000"/>
                  </a:schemeClr>
                </a:solidFill>
                <a:latin typeface="Arial" panose="020B0604020202020204" pitchFamily="34" charset="0"/>
                <a:cs typeface="Arial" panose="020B0604020202020204" pitchFamily="34" charset="0"/>
              </a:rPr>
              <a:t>Samenwerking met partners in het centrum: </a:t>
            </a:r>
          </a:p>
          <a:p>
            <a:r>
              <a:rPr lang="nl-NL" sz="1000" dirty="0">
                <a:latin typeface="Arial" panose="020B0604020202020204" pitchFamily="34" charset="0"/>
                <a:cs typeface="Arial" panose="020B0604020202020204" pitchFamily="34" charset="0"/>
              </a:rPr>
              <a:t>Samen met de andere disciplines in het pand is er een </a:t>
            </a:r>
            <a:r>
              <a:rPr lang="nl-NL" sz="1000" u="sng" dirty="0">
                <a:latin typeface="Arial" panose="020B0604020202020204" pitchFamily="34" charset="0"/>
                <a:cs typeface="Arial" panose="020B0604020202020204" pitchFamily="34" charset="0"/>
              </a:rPr>
              <a:t>BHV-team</a:t>
            </a:r>
            <a:r>
              <a:rPr lang="nl-NL" sz="1000" dirty="0">
                <a:latin typeface="Arial" panose="020B0604020202020204" pitchFamily="34" charset="0"/>
                <a:cs typeface="Arial" panose="020B0604020202020204" pitchFamily="34" charset="0"/>
              </a:rPr>
              <a:t>. Na het vertrek van de hoofdassistente in jan 2024 is </a:t>
            </a:r>
            <a:r>
              <a:rPr lang="nl-NL" sz="1000" dirty="0" err="1">
                <a:latin typeface="Arial" panose="020B0604020202020204" pitchFamily="34" charset="0"/>
                <a:cs typeface="Arial" panose="020B0604020202020204" pitchFamily="34" charset="0"/>
              </a:rPr>
              <a:t>B.Tinnemans</a:t>
            </a:r>
            <a:r>
              <a:rPr lang="nl-NL" sz="1000" dirty="0">
                <a:latin typeface="Arial" panose="020B0604020202020204" pitchFamily="34" charset="0"/>
                <a:cs typeface="Arial" panose="020B0604020202020204" pitchFamily="34" charset="0"/>
              </a:rPr>
              <a:t> hoofd BHV voor het centrum geworden. Er werd een ontruimingsoefening gepland en nieuwe BHV-</a:t>
            </a:r>
            <a:r>
              <a:rPr lang="nl-NL" sz="1000" dirty="0" err="1">
                <a:latin typeface="Arial" panose="020B0604020202020204" pitchFamily="34" charset="0"/>
                <a:cs typeface="Arial" panose="020B0604020202020204" pitchFamily="34" charset="0"/>
              </a:rPr>
              <a:t>ers</a:t>
            </a:r>
            <a:r>
              <a:rPr lang="nl-NL" sz="1000" dirty="0">
                <a:latin typeface="Arial" panose="020B0604020202020204" pitchFamily="34" charset="0"/>
                <a:cs typeface="Arial" panose="020B0604020202020204" pitchFamily="34" charset="0"/>
              </a:rPr>
              <a:t> zijn geworven. </a:t>
            </a:r>
          </a:p>
          <a:p>
            <a:r>
              <a:rPr lang="nl-NL" sz="1000" dirty="0">
                <a:latin typeface="Arial" panose="020B0604020202020204" pitchFamily="34" charset="0"/>
                <a:cs typeface="Arial" panose="020B0604020202020204" pitchFamily="34" charset="0"/>
              </a:rPr>
              <a:t>Met alle disciplines in ons gezondheidscentrum hebben we een </a:t>
            </a:r>
            <a:r>
              <a:rPr lang="nl-NL" sz="1000" u="sng" dirty="0">
                <a:latin typeface="Arial" panose="020B0604020202020204" pitchFamily="34" charset="0"/>
                <a:cs typeface="Arial" panose="020B0604020202020204" pitchFamily="34" charset="0"/>
              </a:rPr>
              <a:t>maandelijkse netwerklunch</a:t>
            </a:r>
            <a:r>
              <a:rPr lang="nl-NL" sz="1000" dirty="0">
                <a:latin typeface="Arial" panose="020B0604020202020204" pitchFamily="34" charset="0"/>
                <a:cs typeface="Arial" panose="020B0604020202020204" pitchFamily="34" charset="0"/>
              </a:rPr>
              <a:t>. Hiervan worden notulen gemaakt door de organisator B. Tinnemans die vervolgens onder alle medewerkers in Gezondheidscentrum Het zand verspreid worden. Inhoudelijke en praktische onderwerpen komen aan bod. De netwerkbijeenkomsten versterken de binding en samenwerking in ons centrum. Met de sectie fysiotherapie is er van oudsher onder de SGU al een stevige samenwerking. Ook na de </a:t>
            </a:r>
            <a:r>
              <a:rPr lang="nl-NL" sz="1000" dirty="0" err="1">
                <a:latin typeface="Arial" panose="020B0604020202020204" pitchFamily="34" charset="0"/>
                <a:cs typeface="Arial" panose="020B0604020202020204" pitchFamily="34" charset="0"/>
              </a:rPr>
              <a:t>maatschapsvorming</a:t>
            </a:r>
            <a:r>
              <a:rPr lang="nl-NL" sz="1000" dirty="0">
                <a:latin typeface="Arial" panose="020B0604020202020204" pitchFamily="34" charset="0"/>
                <a:cs typeface="Arial" panose="020B0604020202020204" pitchFamily="34" charset="0"/>
              </a:rPr>
              <a:t> zijn de fysiotherapeuten bij ons een </a:t>
            </a:r>
            <a:r>
              <a:rPr lang="nl-NL" sz="1000" u="sng" dirty="0">
                <a:latin typeface="Arial" panose="020B0604020202020204" pitchFamily="34" charset="0"/>
                <a:cs typeface="Arial" panose="020B0604020202020204" pitchFamily="34" charset="0"/>
              </a:rPr>
              <a:t>POH-B spreekuur </a:t>
            </a:r>
            <a:r>
              <a:rPr lang="nl-NL" sz="1000" dirty="0">
                <a:latin typeface="Arial" panose="020B0604020202020204" pitchFamily="34" charset="0"/>
                <a:cs typeface="Arial" panose="020B0604020202020204" pitchFamily="34" charset="0"/>
              </a:rPr>
              <a:t>blijven doen 1-2x/week waarbij zij nieuwe en enkelvoudige klachten van het bewegingsapparaat op een spreekuur zagen als service naar patiënten en ter versterking van samenwerking en toeleiding naar hen. </a:t>
            </a:r>
          </a:p>
          <a:p>
            <a:endParaRPr lang="nl-NL"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8569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7B96254E-3E19-46B4-923C-7B023A811614}"/>
              </a:ext>
            </a:extLst>
          </p:cNvPr>
          <p:cNvSpPr/>
          <p:nvPr/>
        </p:nvSpPr>
        <p:spPr>
          <a:xfrm>
            <a:off x="416496" y="102952"/>
            <a:ext cx="6048672" cy="892552"/>
          </a:xfrm>
          <a:prstGeom prst="rect">
            <a:avLst/>
          </a:prstGeom>
        </p:spPr>
        <p:txBody>
          <a:bodyPr wrap="square">
            <a:spAutoFit/>
          </a:bodyPr>
          <a:lstStyle/>
          <a:p>
            <a:pPr lvl="0"/>
            <a:r>
              <a:rPr lang="nl-NL" sz="1200" b="1" dirty="0">
                <a:solidFill>
                  <a:srgbClr val="7FD13B">
                    <a:lumMod val="75000"/>
                  </a:srgbClr>
                </a:solidFill>
                <a:latin typeface="Arial" pitchFamily="34" charset="0"/>
                <a:cs typeface="Arial" pitchFamily="34" charset="0"/>
              </a:rPr>
              <a:t>Onze patiënten</a:t>
            </a:r>
          </a:p>
          <a:p>
            <a:pPr lvl="0"/>
            <a:r>
              <a:rPr lang="nl-NL" sz="1000" dirty="0">
                <a:solidFill>
                  <a:prstClr val="black"/>
                </a:solidFill>
                <a:latin typeface="Arial" pitchFamily="34" charset="0"/>
                <a:cs typeface="Arial" pitchFamily="34" charset="0"/>
              </a:rPr>
              <a:t>Op 31 december 2024 waren er 10.003 patiënten ingeschreven. </a:t>
            </a:r>
          </a:p>
          <a:p>
            <a:pPr lvl="0"/>
            <a:r>
              <a:rPr lang="nl-NL" sz="1000" dirty="0">
                <a:solidFill>
                  <a:prstClr val="black"/>
                </a:solidFill>
                <a:latin typeface="Arial" pitchFamily="34" charset="0"/>
                <a:cs typeface="Arial" pitchFamily="34" charset="0"/>
              </a:rPr>
              <a:t>We groeiden nog tot begin 2024 met zo’n 200 patiënten naar 10.000 patiënten waarna er een inschrijfstop volgde. Dit is onze maximale capaciteit gezien de spreekuurruimtes en gezien de teamgrootte. </a:t>
            </a:r>
          </a:p>
        </p:txBody>
      </p:sp>
      <p:graphicFrame>
        <p:nvGraphicFramePr>
          <p:cNvPr id="4" name="Tabel 3">
            <a:extLst>
              <a:ext uri="{FF2B5EF4-FFF2-40B4-BE49-F238E27FC236}">
                <a16:creationId xmlns:a16="http://schemas.microsoft.com/office/drawing/2014/main" id="{DFAF35F6-0AC7-4B6D-B5BC-17DDFDA8C548}"/>
              </a:ext>
            </a:extLst>
          </p:cNvPr>
          <p:cNvGraphicFramePr>
            <a:graphicFrameLocks noGrp="1"/>
          </p:cNvGraphicFramePr>
          <p:nvPr>
            <p:extLst>
              <p:ext uri="{D42A27DB-BD31-4B8C-83A1-F6EECF244321}">
                <p14:modId xmlns:p14="http://schemas.microsoft.com/office/powerpoint/2010/main" val="3857058422"/>
              </p:ext>
            </p:extLst>
          </p:nvPr>
        </p:nvGraphicFramePr>
        <p:xfrm>
          <a:off x="2864768" y="3448256"/>
          <a:ext cx="1872208" cy="3293110"/>
        </p:xfrm>
        <a:graphic>
          <a:graphicData uri="http://schemas.openxmlformats.org/drawingml/2006/table">
            <a:tbl>
              <a:tblPr firstRow="1" firstCol="1" bandRow="1">
                <a:tableStyleId>{5C22544A-7EE6-4342-B048-85BDC9FD1C3A}</a:tableStyleId>
              </a:tblPr>
              <a:tblGrid>
                <a:gridCol w="1368152">
                  <a:extLst>
                    <a:ext uri="{9D8B030D-6E8A-4147-A177-3AD203B41FA5}">
                      <a16:colId xmlns:a16="http://schemas.microsoft.com/office/drawing/2014/main" val="61106320"/>
                    </a:ext>
                  </a:extLst>
                </a:gridCol>
                <a:gridCol w="504056">
                  <a:extLst>
                    <a:ext uri="{9D8B030D-6E8A-4147-A177-3AD203B41FA5}">
                      <a16:colId xmlns:a16="http://schemas.microsoft.com/office/drawing/2014/main" val="1044348201"/>
                    </a:ext>
                  </a:extLst>
                </a:gridCol>
              </a:tblGrid>
              <a:tr h="423469">
                <a:tc>
                  <a:txBody>
                    <a:bodyPr/>
                    <a:lstStyle/>
                    <a:p>
                      <a:pPr>
                        <a:lnSpc>
                          <a:spcPct val="107000"/>
                        </a:lnSpc>
                        <a:spcAft>
                          <a:spcPts val="800"/>
                        </a:spcAft>
                      </a:pPr>
                      <a:r>
                        <a:rPr lang="nl-NL" sz="1100" dirty="0">
                          <a:effectLst/>
                        </a:rPr>
                        <a:t> Verrichtingen</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100" dirty="0">
                          <a:effectLst/>
                        </a:rPr>
                        <a:t> 2024</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769004882"/>
                  </a:ext>
                </a:extLst>
              </a:tr>
              <a:tr h="218441">
                <a:tc>
                  <a:txBody>
                    <a:bodyPr/>
                    <a:lstStyle/>
                    <a:p>
                      <a:pPr algn="l">
                        <a:lnSpc>
                          <a:spcPct val="107000"/>
                        </a:lnSpc>
                        <a:spcAft>
                          <a:spcPts val="800"/>
                        </a:spcAft>
                      </a:pPr>
                      <a:r>
                        <a:rPr lang="nl-NL" sz="1100" dirty="0">
                          <a:effectLst/>
                        </a:rPr>
                        <a:t>Consult 5-20 min</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9856</a:t>
                      </a:r>
                    </a:p>
                  </a:txBody>
                  <a:tcPr marL="0" marR="0" marT="0" marB="0"/>
                </a:tc>
                <a:extLst>
                  <a:ext uri="{0D108BD9-81ED-4DB2-BD59-A6C34878D82A}">
                    <a16:rowId xmlns:a16="http://schemas.microsoft.com/office/drawing/2014/main" val="805049290"/>
                  </a:ext>
                </a:extLst>
              </a:tr>
              <a:tr h="218441">
                <a:tc>
                  <a:txBody>
                    <a:bodyPr/>
                    <a:lstStyle/>
                    <a:p>
                      <a:pPr algn="l">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Consult &lt; 5 min</a:t>
                      </a: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5130</a:t>
                      </a:r>
                    </a:p>
                  </a:txBody>
                  <a:tcPr marL="0" marR="0" marT="0" marB="0"/>
                </a:tc>
                <a:extLst>
                  <a:ext uri="{0D108BD9-81ED-4DB2-BD59-A6C34878D82A}">
                    <a16:rowId xmlns:a16="http://schemas.microsoft.com/office/drawing/2014/main" val="3641361460"/>
                  </a:ext>
                </a:extLst>
              </a:tr>
              <a:tr h="218441">
                <a:tc>
                  <a:txBody>
                    <a:bodyPr/>
                    <a:lstStyle/>
                    <a:p>
                      <a:pPr algn="l">
                        <a:lnSpc>
                          <a:spcPct val="107000"/>
                        </a:lnSpc>
                        <a:spcAft>
                          <a:spcPts val="800"/>
                        </a:spcAft>
                      </a:pPr>
                      <a:r>
                        <a:rPr lang="nl-NL" sz="1100" dirty="0">
                          <a:effectLst/>
                        </a:rPr>
                        <a:t>Consult &gt; 20 min</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2245</a:t>
                      </a:r>
                    </a:p>
                  </a:txBody>
                  <a:tcPr marL="0" marR="0" marT="0" marB="0"/>
                </a:tc>
                <a:extLst>
                  <a:ext uri="{0D108BD9-81ED-4DB2-BD59-A6C34878D82A}">
                    <a16:rowId xmlns:a16="http://schemas.microsoft.com/office/drawing/2014/main" val="1918006330"/>
                  </a:ext>
                </a:extLst>
              </a:tr>
              <a:tr h="218441">
                <a:tc>
                  <a:txBody>
                    <a:bodyPr/>
                    <a:lstStyle/>
                    <a:p>
                      <a:pPr algn="l">
                        <a:lnSpc>
                          <a:spcPct val="107000"/>
                        </a:lnSpc>
                        <a:spcAft>
                          <a:spcPts val="800"/>
                        </a:spcAft>
                      </a:pPr>
                      <a:r>
                        <a:rPr lang="nl-NL" sz="1100" dirty="0">
                          <a:effectLst/>
                        </a:rPr>
                        <a:t>Visite</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45</a:t>
                      </a:r>
                    </a:p>
                  </a:txBody>
                  <a:tcPr marL="0" marR="0" marT="0" marB="0"/>
                </a:tc>
                <a:extLst>
                  <a:ext uri="{0D108BD9-81ED-4DB2-BD59-A6C34878D82A}">
                    <a16:rowId xmlns:a16="http://schemas.microsoft.com/office/drawing/2014/main" val="4292185239"/>
                  </a:ext>
                </a:extLst>
              </a:tr>
              <a:tr h="218441">
                <a:tc>
                  <a:txBody>
                    <a:bodyPr/>
                    <a:lstStyle/>
                    <a:p>
                      <a:pPr algn="l">
                        <a:lnSpc>
                          <a:spcPct val="107000"/>
                        </a:lnSpc>
                        <a:spcAft>
                          <a:spcPts val="800"/>
                        </a:spcAft>
                      </a:pPr>
                      <a:r>
                        <a:rPr lang="nl-NL" sz="1100">
                          <a:effectLst/>
                        </a:rPr>
                        <a:t>Visite &gt;20 min</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48</a:t>
                      </a:r>
                    </a:p>
                  </a:txBody>
                  <a:tcPr marL="0" marR="0" marT="0" marB="0"/>
                </a:tc>
                <a:extLst>
                  <a:ext uri="{0D108BD9-81ED-4DB2-BD59-A6C34878D82A}">
                    <a16:rowId xmlns:a16="http://schemas.microsoft.com/office/drawing/2014/main" val="1949321363"/>
                  </a:ext>
                </a:extLst>
              </a:tr>
              <a:tr h="248349">
                <a:tc>
                  <a:txBody>
                    <a:bodyPr/>
                    <a:lstStyle/>
                    <a:p>
                      <a:pPr algn="l">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ECG</a:t>
                      </a: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44</a:t>
                      </a:r>
                    </a:p>
                  </a:txBody>
                  <a:tcPr marL="0" marR="0" marT="0" marB="0"/>
                </a:tc>
                <a:extLst>
                  <a:ext uri="{0D108BD9-81ED-4DB2-BD59-A6C34878D82A}">
                    <a16:rowId xmlns:a16="http://schemas.microsoft.com/office/drawing/2014/main" val="795635619"/>
                  </a:ext>
                </a:extLst>
              </a:tr>
              <a:tr h="218441">
                <a:tc>
                  <a:txBody>
                    <a:bodyPr/>
                    <a:lstStyle/>
                    <a:p>
                      <a:pPr algn="l">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24 uurs RR meting</a:t>
                      </a: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41</a:t>
                      </a:r>
                    </a:p>
                  </a:txBody>
                  <a:tcPr marL="0" marR="0" marT="0" marB="0"/>
                </a:tc>
                <a:extLst>
                  <a:ext uri="{0D108BD9-81ED-4DB2-BD59-A6C34878D82A}">
                    <a16:rowId xmlns:a16="http://schemas.microsoft.com/office/drawing/2014/main" val="3978551382"/>
                  </a:ext>
                </a:extLst>
              </a:tr>
              <a:tr h="218441">
                <a:tc>
                  <a:txBody>
                    <a:bodyPr/>
                    <a:lstStyle/>
                    <a:p>
                      <a:pPr algn="l">
                        <a:lnSpc>
                          <a:spcPct val="107000"/>
                        </a:lnSpc>
                        <a:spcAft>
                          <a:spcPts val="800"/>
                        </a:spcAft>
                      </a:pPr>
                      <a:r>
                        <a:rPr lang="nl-NL" sz="1100">
                          <a:effectLst/>
                        </a:rPr>
                        <a:t>Chirurgie</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145</a:t>
                      </a:r>
                    </a:p>
                  </a:txBody>
                  <a:tcPr marL="0" marR="0" marT="0" marB="0"/>
                </a:tc>
                <a:extLst>
                  <a:ext uri="{0D108BD9-81ED-4DB2-BD59-A6C34878D82A}">
                    <a16:rowId xmlns:a16="http://schemas.microsoft.com/office/drawing/2014/main" val="3052501354"/>
                  </a:ext>
                </a:extLst>
              </a:tr>
              <a:tr h="218441">
                <a:tc>
                  <a:txBody>
                    <a:bodyPr/>
                    <a:lstStyle/>
                    <a:p>
                      <a:pPr algn="l">
                        <a:lnSpc>
                          <a:spcPct val="107000"/>
                        </a:lnSpc>
                        <a:spcAft>
                          <a:spcPts val="800"/>
                        </a:spcAft>
                      </a:pPr>
                      <a:r>
                        <a:rPr lang="nl-NL" sz="1100">
                          <a:effectLst/>
                        </a:rPr>
                        <a:t>Cyriax injectie</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28</a:t>
                      </a:r>
                    </a:p>
                  </a:txBody>
                  <a:tcPr marL="0" marR="0" marT="0" marB="0"/>
                </a:tc>
                <a:extLst>
                  <a:ext uri="{0D108BD9-81ED-4DB2-BD59-A6C34878D82A}">
                    <a16:rowId xmlns:a16="http://schemas.microsoft.com/office/drawing/2014/main" val="1569238089"/>
                  </a:ext>
                </a:extLst>
              </a:tr>
              <a:tr h="218441">
                <a:tc>
                  <a:txBody>
                    <a:bodyPr/>
                    <a:lstStyle/>
                    <a:p>
                      <a:pPr algn="l">
                        <a:lnSpc>
                          <a:spcPct val="107000"/>
                        </a:lnSpc>
                        <a:spcAft>
                          <a:spcPts val="800"/>
                        </a:spcAft>
                      </a:pPr>
                      <a:r>
                        <a:rPr lang="nl-NL" sz="1100">
                          <a:effectLst/>
                        </a:rPr>
                        <a:t>IUD</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50</a:t>
                      </a:r>
                    </a:p>
                  </a:txBody>
                  <a:tcPr marL="0" marR="0" marT="0" marB="0"/>
                </a:tc>
                <a:extLst>
                  <a:ext uri="{0D108BD9-81ED-4DB2-BD59-A6C34878D82A}">
                    <a16:rowId xmlns:a16="http://schemas.microsoft.com/office/drawing/2014/main" val="455962667"/>
                  </a:ext>
                </a:extLst>
              </a:tr>
              <a:tr h="218441">
                <a:tc>
                  <a:txBody>
                    <a:bodyPr/>
                    <a:lstStyle/>
                    <a:p>
                      <a:pPr algn="l">
                        <a:lnSpc>
                          <a:spcPct val="107000"/>
                        </a:lnSpc>
                        <a:spcAft>
                          <a:spcPts val="800"/>
                        </a:spcAft>
                      </a:pPr>
                      <a:r>
                        <a:rPr lang="nl-NL" sz="1100" dirty="0" err="1">
                          <a:effectLst/>
                        </a:rPr>
                        <a:t>Teledermatologie</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4</a:t>
                      </a:r>
                    </a:p>
                  </a:txBody>
                  <a:tcPr marL="0" marR="0" marT="0" marB="0"/>
                </a:tc>
                <a:extLst>
                  <a:ext uri="{0D108BD9-81ED-4DB2-BD59-A6C34878D82A}">
                    <a16:rowId xmlns:a16="http://schemas.microsoft.com/office/drawing/2014/main" val="3221023374"/>
                  </a:ext>
                </a:extLst>
              </a:tr>
              <a:tr h="218441">
                <a:tc>
                  <a:txBody>
                    <a:bodyPr/>
                    <a:lstStyle/>
                    <a:p>
                      <a:pPr algn="l">
                        <a:lnSpc>
                          <a:spcPct val="107000"/>
                        </a:lnSpc>
                        <a:spcAft>
                          <a:spcPts val="800"/>
                        </a:spcAft>
                      </a:pPr>
                      <a:r>
                        <a:rPr lang="nl-NL" sz="1100" dirty="0">
                          <a:effectLst/>
                        </a:rPr>
                        <a:t>Intensieve zorg</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28</a:t>
                      </a:r>
                    </a:p>
                  </a:txBody>
                  <a:tcPr marL="0" marR="0" marT="0" marB="0"/>
                </a:tc>
                <a:extLst>
                  <a:ext uri="{0D108BD9-81ED-4DB2-BD59-A6C34878D82A}">
                    <a16:rowId xmlns:a16="http://schemas.microsoft.com/office/drawing/2014/main" val="1922821095"/>
                  </a:ext>
                </a:extLst>
              </a:tr>
              <a:tr h="218441">
                <a:tc>
                  <a:txBody>
                    <a:bodyPr/>
                    <a:lstStyle/>
                    <a:p>
                      <a:pPr algn="l">
                        <a:lnSpc>
                          <a:spcPct val="107000"/>
                        </a:lnSpc>
                        <a:spcAft>
                          <a:spcPts val="800"/>
                        </a:spcAft>
                      </a:pPr>
                      <a:r>
                        <a:rPr lang="nl-NL" sz="1100" dirty="0">
                          <a:effectLst/>
                        </a:rPr>
                        <a:t>Spirometrie</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gn="ctr">
                        <a:lnSpc>
                          <a:spcPct val="107000"/>
                        </a:lnSpc>
                        <a:spcAft>
                          <a:spcPts val="800"/>
                        </a:spcAft>
                      </a:pPr>
                      <a:r>
                        <a:rPr lang="nl-NL" sz="1000" dirty="0">
                          <a:effectLst/>
                          <a:latin typeface="Calibri" panose="020F0502020204030204" pitchFamily="34" charset="0"/>
                          <a:ea typeface="Calibri" panose="020F0502020204030204" pitchFamily="34" charset="0"/>
                          <a:cs typeface="Times New Roman" panose="02020603050405020304" pitchFamily="18" charset="0"/>
                        </a:rPr>
                        <a:t>109</a:t>
                      </a:r>
                    </a:p>
                  </a:txBody>
                  <a:tcPr marL="0" marR="0" marT="0" marB="0"/>
                </a:tc>
                <a:extLst>
                  <a:ext uri="{0D108BD9-81ED-4DB2-BD59-A6C34878D82A}">
                    <a16:rowId xmlns:a16="http://schemas.microsoft.com/office/drawing/2014/main" val="709254939"/>
                  </a:ext>
                </a:extLst>
              </a:tr>
            </a:tbl>
          </a:graphicData>
        </a:graphic>
      </p:graphicFrame>
      <p:graphicFrame>
        <p:nvGraphicFramePr>
          <p:cNvPr id="11" name="Tabel 10">
            <a:extLst>
              <a:ext uri="{FF2B5EF4-FFF2-40B4-BE49-F238E27FC236}">
                <a16:creationId xmlns:a16="http://schemas.microsoft.com/office/drawing/2014/main" id="{54BC35F7-07F0-4492-955B-49FAEBEF7ADF}"/>
              </a:ext>
            </a:extLst>
          </p:cNvPr>
          <p:cNvGraphicFramePr>
            <a:graphicFrameLocks noGrp="1"/>
          </p:cNvGraphicFramePr>
          <p:nvPr>
            <p:extLst>
              <p:ext uri="{D42A27DB-BD31-4B8C-83A1-F6EECF244321}">
                <p14:modId xmlns:p14="http://schemas.microsoft.com/office/powerpoint/2010/main" val="132641631"/>
              </p:ext>
            </p:extLst>
          </p:nvPr>
        </p:nvGraphicFramePr>
        <p:xfrm>
          <a:off x="416496" y="3448257"/>
          <a:ext cx="2032000" cy="3293111"/>
        </p:xfrm>
        <a:graphic>
          <a:graphicData uri="http://schemas.openxmlformats.org/drawingml/2006/table">
            <a:tbl>
              <a:tblPr firstRow="1" firstCol="1" bandRow="1">
                <a:tableStyleId>{5C22544A-7EE6-4342-B048-85BDC9FD1C3A}</a:tableStyleId>
              </a:tblPr>
              <a:tblGrid>
                <a:gridCol w="1384300">
                  <a:extLst>
                    <a:ext uri="{9D8B030D-6E8A-4147-A177-3AD203B41FA5}">
                      <a16:colId xmlns:a16="http://schemas.microsoft.com/office/drawing/2014/main" val="1627168290"/>
                    </a:ext>
                  </a:extLst>
                </a:gridCol>
                <a:gridCol w="647700">
                  <a:extLst>
                    <a:ext uri="{9D8B030D-6E8A-4147-A177-3AD203B41FA5}">
                      <a16:colId xmlns:a16="http://schemas.microsoft.com/office/drawing/2014/main" val="3493557795"/>
                    </a:ext>
                  </a:extLst>
                </a:gridCol>
              </a:tblGrid>
              <a:tr h="466725">
                <a:tc>
                  <a:txBody>
                    <a:bodyPr/>
                    <a:lstStyle/>
                    <a:p>
                      <a:pPr>
                        <a:lnSpc>
                          <a:spcPct val="107000"/>
                        </a:lnSpc>
                        <a:spcAft>
                          <a:spcPts val="800"/>
                        </a:spcAft>
                      </a:pPr>
                      <a:r>
                        <a:rPr lang="nl-NL" sz="1100" dirty="0">
                          <a:effectLst/>
                        </a:rPr>
                        <a:t> Chronische ziektes</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rPr>
                        <a:t>2024</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extLst>
                  <a:ext uri="{0D108BD9-81ED-4DB2-BD59-A6C34878D82A}">
                    <a16:rowId xmlns:a16="http://schemas.microsoft.com/office/drawing/2014/main" val="1651132194"/>
                  </a:ext>
                </a:extLst>
              </a:tr>
              <a:tr h="321310">
                <a:tc>
                  <a:txBody>
                    <a:bodyPr/>
                    <a:lstStyle/>
                    <a:p>
                      <a:pPr>
                        <a:lnSpc>
                          <a:spcPct val="107000"/>
                        </a:lnSpc>
                        <a:spcAft>
                          <a:spcPts val="800"/>
                        </a:spcAft>
                      </a:pPr>
                      <a:r>
                        <a:rPr lang="nl-NL" sz="1100" dirty="0">
                          <a:effectLst/>
                        </a:rPr>
                        <a:t>Diabetes Mellitus Type 1 T90.1</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28</a:t>
                      </a:r>
                    </a:p>
                  </a:txBody>
                  <a:tcPr marL="74295" marR="74295" marT="9525" marB="0"/>
                </a:tc>
                <a:extLst>
                  <a:ext uri="{0D108BD9-81ED-4DB2-BD59-A6C34878D82A}">
                    <a16:rowId xmlns:a16="http://schemas.microsoft.com/office/drawing/2014/main" val="2198734692"/>
                  </a:ext>
                </a:extLst>
              </a:tr>
              <a:tr h="274320">
                <a:tc>
                  <a:txBody>
                    <a:bodyPr/>
                    <a:lstStyle/>
                    <a:p>
                      <a:pPr>
                        <a:lnSpc>
                          <a:spcPct val="107000"/>
                        </a:lnSpc>
                        <a:spcAft>
                          <a:spcPts val="800"/>
                        </a:spcAft>
                      </a:pPr>
                      <a:r>
                        <a:rPr lang="nl-NL" sz="1100">
                          <a:effectLst/>
                        </a:rPr>
                        <a:t>Diabetes mellitus Type 2 T90.2</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207</a:t>
                      </a:r>
                    </a:p>
                  </a:txBody>
                  <a:tcPr marL="74295" marR="74295" marT="9525" marB="0"/>
                </a:tc>
                <a:extLst>
                  <a:ext uri="{0D108BD9-81ED-4DB2-BD59-A6C34878D82A}">
                    <a16:rowId xmlns:a16="http://schemas.microsoft.com/office/drawing/2014/main" val="4004118653"/>
                  </a:ext>
                </a:extLst>
              </a:tr>
              <a:tr h="126365">
                <a:tc>
                  <a:txBody>
                    <a:bodyPr/>
                    <a:lstStyle/>
                    <a:p>
                      <a:pPr>
                        <a:lnSpc>
                          <a:spcPct val="107000"/>
                        </a:lnSpc>
                        <a:spcAft>
                          <a:spcPts val="800"/>
                        </a:spcAft>
                      </a:pPr>
                      <a:r>
                        <a:rPr lang="nl-NL" sz="1100">
                          <a:effectLst/>
                        </a:rPr>
                        <a:t>CVRM primair K86</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457</a:t>
                      </a:r>
                    </a:p>
                  </a:txBody>
                  <a:tcPr marL="74295" marR="74295" marT="9525" marB="0"/>
                </a:tc>
                <a:extLst>
                  <a:ext uri="{0D108BD9-81ED-4DB2-BD59-A6C34878D82A}">
                    <a16:rowId xmlns:a16="http://schemas.microsoft.com/office/drawing/2014/main" val="789510813"/>
                  </a:ext>
                </a:extLst>
              </a:tr>
              <a:tr h="289560">
                <a:tc>
                  <a:txBody>
                    <a:bodyPr/>
                    <a:lstStyle/>
                    <a:p>
                      <a:pPr>
                        <a:lnSpc>
                          <a:spcPct val="107000"/>
                        </a:lnSpc>
                        <a:spcAft>
                          <a:spcPts val="800"/>
                        </a:spcAft>
                      </a:pPr>
                      <a:r>
                        <a:rPr lang="nl-NL" sz="1100">
                          <a:effectLst/>
                        </a:rPr>
                        <a:t>CVRM secundair K87</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30</a:t>
                      </a:r>
                    </a:p>
                  </a:txBody>
                  <a:tcPr marL="74295" marR="74295" marT="9525" marB="0"/>
                </a:tc>
                <a:extLst>
                  <a:ext uri="{0D108BD9-81ED-4DB2-BD59-A6C34878D82A}">
                    <a16:rowId xmlns:a16="http://schemas.microsoft.com/office/drawing/2014/main" val="2513598905"/>
                  </a:ext>
                </a:extLst>
              </a:tr>
              <a:tr h="144780">
                <a:tc>
                  <a:txBody>
                    <a:bodyPr/>
                    <a:lstStyle/>
                    <a:p>
                      <a:pPr>
                        <a:lnSpc>
                          <a:spcPct val="107000"/>
                        </a:lnSpc>
                        <a:spcAft>
                          <a:spcPts val="800"/>
                        </a:spcAft>
                      </a:pPr>
                      <a:r>
                        <a:rPr lang="nl-NL" sz="1100">
                          <a:effectLst/>
                        </a:rPr>
                        <a:t>COPD R95</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rPr>
                        <a:t>33</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extLst>
                  <a:ext uri="{0D108BD9-81ED-4DB2-BD59-A6C34878D82A}">
                    <a16:rowId xmlns:a16="http://schemas.microsoft.com/office/drawing/2014/main" val="2203864175"/>
                  </a:ext>
                </a:extLst>
              </a:tr>
              <a:tr h="163830">
                <a:tc>
                  <a:txBody>
                    <a:bodyPr/>
                    <a:lstStyle/>
                    <a:p>
                      <a:pPr>
                        <a:lnSpc>
                          <a:spcPct val="107000"/>
                        </a:lnSpc>
                        <a:spcAft>
                          <a:spcPts val="800"/>
                        </a:spcAft>
                      </a:pPr>
                      <a:r>
                        <a:rPr lang="nl-NL" sz="1100">
                          <a:effectLst/>
                        </a:rPr>
                        <a:t>Astma R96</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442</a:t>
                      </a:r>
                    </a:p>
                  </a:txBody>
                  <a:tcPr marL="74295" marR="74295" marT="9525" marB="0"/>
                </a:tc>
                <a:extLst>
                  <a:ext uri="{0D108BD9-81ED-4DB2-BD59-A6C34878D82A}">
                    <a16:rowId xmlns:a16="http://schemas.microsoft.com/office/drawing/2014/main" val="3221867118"/>
                  </a:ext>
                </a:extLst>
              </a:tr>
              <a:tr h="130175">
                <a:tc>
                  <a:txBody>
                    <a:bodyPr/>
                    <a:lstStyle/>
                    <a:p>
                      <a:pPr>
                        <a:lnSpc>
                          <a:spcPct val="107000"/>
                        </a:lnSpc>
                        <a:spcAft>
                          <a:spcPts val="800"/>
                        </a:spcAft>
                      </a:pPr>
                      <a:r>
                        <a:rPr lang="nl-NL" sz="1100">
                          <a:effectLst/>
                        </a:rPr>
                        <a:t>Angst P01</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rPr>
                        <a:t>299</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extLst>
                  <a:ext uri="{0D108BD9-81ED-4DB2-BD59-A6C34878D82A}">
                    <a16:rowId xmlns:a16="http://schemas.microsoft.com/office/drawing/2014/main" val="3985347534"/>
                  </a:ext>
                </a:extLst>
              </a:tr>
              <a:tr h="125095">
                <a:tc>
                  <a:txBody>
                    <a:bodyPr/>
                    <a:lstStyle/>
                    <a:p>
                      <a:pPr>
                        <a:lnSpc>
                          <a:spcPct val="107000"/>
                        </a:lnSpc>
                        <a:spcAft>
                          <a:spcPts val="800"/>
                        </a:spcAft>
                      </a:pPr>
                      <a:r>
                        <a:rPr lang="nl-NL" sz="1100">
                          <a:effectLst/>
                        </a:rPr>
                        <a:t>Depressie P76</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312</a:t>
                      </a:r>
                    </a:p>
                  </a:txBody>
                  <a:tcPr marL="74295" marR="74295" marT="9525" marB="0"/>
                </a:tc>
                <a:extLst>
                  <a:ext uri="{0D108BD9-81ED-4DB2-BD59-A6C34878D82A}">
                    <a16:rowId xmlns:a16="http://schemas.microsoft.com/office/drawing/2014/main" val="1912098074"/>
                  </a:ext>
                </a:extLst>
              </a:tr>
              <a:tr h="120015">
                <a:tc>
                  <a:txBody>
                    <a:bodyPr/>
                    <a:lstStyle/>
                    <a:p>
                      <a:pPr>
                        <a:lnSpc>
                          <a:spcPct val="107000"/>
                        </a:lnSpc>
                        <a:spcAft>
                          <a:spcPts val="800"/>
                        </a:spcAft>
                      </a:pPr>
                      <a:r>
                        <a:rPr lang="nl-NL" sz="1100">
                          <a:effectLst/>
                        </a:rPr>
                        <a:t>Slapeloosheid P06</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345</a:t>
                      </a:r>
                    </a:p>
                  </a:txBody>
                  <a:tcPr marL="74295" marR="74295" marT="9525" marB="0"/>
                </a:tc>
                <a:extLst>
                  <a:ext uri="{0D108BD9-81ED-4DB2-BD59-A6C34878D82A}">
                    <a16:rowId xmlns:a16="http://schemas.microsoft.com/office/drawing/2014/main" val="2138105398"/>
                  </a:ext>
                </a:extLst>
              </a:tr>
              <a:tr h="187325">
                <a:tc>
                  <a:txBody>
                    <a:bodyPr/>
                    <a:lstStyle/>
                    <a:p>
                      <a:pPr>
                        <a:lnSpc>
                          <a:spcPct val="107000"/>
                        </a:lnSpc>
                        <a:spcAft>
                          <a:spcPts val="800"/>
                        </a:spcAft>
                      </a:pPr>
                      <a:r>
                        <a:rPr lang="nl-NL" sz="1100">
                          <a:effectLst/>
                        </a:rPr>
                        <a:t>Lage rugpijn L03</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rPr>
                        <a:t>436</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extLst>
                  <a:ext uri="{0D108BD9-81ED-4DB2-BD59-A6C34878D82A}">
                    <a16:rowId xmlns:a16="http://schemas.microsoft.com/office/drawing/2014/main" val="312434646"/>
                  </a:ext>
                </a:extLst>
              </a:tr>
              <a:tr h="144780">
                <a:tc>
                  <a:txBody>
                    <a:bodyPr/>
                    <a:lstStyle/>
                    <a:p>
                      <a:pPr>
                        <a:lnSpc>
                          <a:spcPct val="107000"/>
                        </a:lnSpc>
                        <a:spcAft>
                          <a:spcPts val="800"/>
                        </a:spcAft>
                      </a:pPr>
                      <a:r>
                        <a:rPr lang="nl-NL" sz="1100">
                          <a:effectLst/>
                        </a:rPr>
                        <a:t>Arthrose L84</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11</a:t>
                      </a:r>
                    </a:p>
                  </a:txBody>
                  <a:tcPr marL="74295" marR="74295" marT="9525" marB="0"/>
                </a:tc>
                <a:extLst>
                  <a:ext uri="{0D108BD9-81ED-4DB2-BD59-A6C34878D82A}">
                    <a16:rowId xmlns:a16="http://schemas.microsoft.com/office/drawing/2014/main" val="1734609067"/>
                  </a:ext>
                </a:extLst>
              </a:tr>
              <a:tr h="132715">
                <a:tc>
                  <a:txBody>
                    <a:bodyPr/>
                    <a:lstStyle/>
                    <a:p>
                      <a:pPr>
                        <a:lnSpc>
                          <a:spcPct val="107000"/>
                        </a:lnSpc>
                        <a:spcAft>
                          <a:spcPts val="800"/>
                        </a:spcAft>
                      </a:pPr>
                      <a:r>
                        <a:rPr lang="nl-NL" sz="1100">
                          <a:effectLst/>
                        </a:rPr>
                        <a:t>Osteoporose L95</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42</a:t>
                      </a:r>
                    </a:p>
                  </a:txBody>
                  <a:tcPr marL="74295" marR="74295" marT="9525" marB="0"/>
                </a:tc>
                <a:extLst>
                  <a:ext uri="{0D108BD9-81ED-4DB2-BD59-A6C34878D82A}">
                    <a16:rowId xmlns:a16="http://schemas.microsoft.com/office/drawing/2014/main" val="1504118116"/>
                  </a:ext>
                </a:extLst>
              </a:tr>
              <a:tr h="158750">
                <a:tc>
                  <a:txBody>
                    <a:bodyPr/>
                    <a:lstStyle/>
                    <a:p>
                      <a:pPr>
                        <a:lnSpc>
                          <a:spcPct val="107000"/>
                        </a:lnSpc>
                        <a:spcAft>
                          <a:spcPts val="800"/>
                        </a:spcAft>
                      </a:pPr>
                      <a:r>
                        <a:rPr lang="nl-NL" sz="1100">
                          <a:effectLst/>
                        </a:rPr>
                        <a:t>Overgewicht T83</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74295" marR="74295" marT="9525" marB="0"/>
                </a:tc>
                <a:tc>
                  <a:txBody>
                    <a:bodyPr/>
                    <a:lstStyle/>
                    <a:p>
                      <a:pP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165</a:t>
                      </a:r>
                    </a:p>
                  </a:txBody>
                  <a:tcPr marL="74295" marR="74295" marT="9525" marB="0"/>
                </a:tc>
                <a:extLst>
                  <a:ext uri="{0D108BD9-81ED-4DB2-BD59-A6C34878D82A}">
                    <a16:rowId xmlns:a16="http://schemas.microsoft.com/office/drawing/2014/main" val="701860448"/>
                  </a:ext>
                </a:extLst>
              </a:tr>
            </a:tbl>
          </a:graphicData>
        </a:graphic>
      </p:graphicFrame>
      <p:graphicFrame>
        <p:nvGraphicFramePr>
          <p:cNvPr id="2" name="Tabel 1">
            <a:extLst>
              <a:ext uri="{FF2B5EF4-FFF2-40B4-BE49-F238E27FC236}">
                <a16:creationId xmlns:a16="http://schemas.microsoft.com/office/drawing/2014/main" id="{1A53D5E5-DBC3-5674-A920-065EF0D0837D}"/>
              </a:ext>
            </a:extLst>
          </p:cNvPr>
          <p:cNvGraphicFramePr>
            <a:graphicFrameLocks noGrp="1"/>
          </p:cNvGraphicFramePr>
          <p:nvPr>
            <p:extLst>
              <p:ext uri="{D42A27DB-BD31-4B8C-83A1-F6EECF244321}">
                <p14:modId xmlns:p14="http://schemas.microsoft.com/office/powerpoint/2010/main" val="2761091107"/>
              </p:ext>
            </p:extLst>
          </p:nvPr>
        </p:nvGraphicFramePr>
        <p:xfrm>
          <a:off x="488505" y="1189469"/>
          <a:ext cx="5976663" cy="666155"/>
        </p:xfrm>
        <a:graphic>
          <a:graphicData uri="http://schemas.openxmlformats.org/drawingml/2006/table">
            <a:tbl>
              <a:tblPr firstRow="1" bandRow="1">
                <a:tableStyleId>{5C22544A-7EE6-4342-B048-85BDC9FD1C3A}</a:tableStyleId>
              </a:tblPr>
              <a:tblGrid>
                <a:gridCol w="797865">
                  <a:extLst>
                    <a:ext uri="{9D8B030D-6E8A-4147-A177-3AD203B41FA5}">
                      <a16:colId xmlns:a16="http://schemas.microsoft.com/office/drawing/2014/main" val="750578033"/>
                    </a:ext>
                  </a:extLst>
                </a:gridCol>
                <a:gridCol w="412162">
                  <a:extLst>
                    <a:ext uri="{9D8B030D-6E8A-4147-A177-3AD203B41FA5}">
                      <a16:colId xmlns:a16="http://schemas.microsoft.com/office/drawing/2014/main" val="1933232770"/>
                    </a:ext>
                  </a:extLst>
                </a:gridCol>
                <a:gridCol w="412162">
                  <a:extLst>
                    <a:ext uri="{9D8B030D-6E8A-4147-A177-3AD203B41FA5}">
                      <a16:colId xmlns:a16="http://schemas.microsoft.com/office/drawing/2014/main" val="1727331145"/>
                    </a:ext>
                  </a:extLst>
                </a:gridCol>
                <a:gridCol w="548141">
                  <a:extLst>
                    <a:ext uri="{9D8B030D-6E8A-4147-A177-3AD203B41FA5}">
                      <a16:colId xmlns:a16="http://schemas.microsoft.com/office/drawing/2014/main" val="1217486436"/>
                    </a:ext>
                  </a:extLst>
                </a:gridCol>
                <a:gridCol w="480856">
                  <a:extLst>
                    <a:ext uri="{9D8B030D-6E8A-4147-A177-3AD203B41FA5}">
                      <a16:colId xmlns:a16="http://schemas.microsoft.com/office/drawing/2014/main" val="2630145962"/>
                    </a:ext>
                  </a:extLst>
                </a:gridCol>
                <a:gridCol w="480856">
                  <a:extLst>
                    <a:ext uri="{9D8B030D-6E8A-4147-A177-3AD203B41FA5}">
                      <a16:colId xmlns:a16="http://schemas.microsoft.com/office/drawing/2014/main" val="1842002499"/>
                    </a:ext>
                  </a:extLst>
                </a:gridCol>
                <a:gridCol w="480856">
                  <a:extLst>
                    <a:ext uri="{9D8B030D-6E8A-4147-A177-3AD203B41FA5}">
                      <a16:colId xmlns:a16="http://schemas.microsoft.com/office/drawing/2014/main" val="3330549142"/>
                    </a:ext>
                  </a:extLst>
                </a:gridCol>
                <a:gridCol w="480856">
                  <a:extLst>
                    <a:ext uri="{9D8B030D-6E8A-4147-A177-3AD203B41FA5}">
                      <a16:colId xmlns:a16="http://schemas.microsoft.com/office/drawing/2014/main" val="709677228"/>
                    </a:ext>
                  </a:extLst>
                </a:gridCol>
                <a:gridCol w="480856">
                  <a:extLst>
                    <a:ext uri="{9D8B030D-6E8A-4147-A177-3AD203B41FA5}">
                      <a16:colId xmlns:a16="http://schemas.microsoft.com/office/drawing/2014/main" val="3037583525"/>
                    </a:ext>
                  </a:extLst>
                </a:gridCol>
                <a:gridCol w="480856">
                  <a:extLst>
                    <a:ext uri="{9D8B030D-6E8A-4147-A177-3AD203B41FA5}">
                      <a16:colId xmlns:a16="http://schemas.microsoft.com/office/drawing/2014/main" val="2150587776"/>
                    </a:ext>
                  </a:extLst>
                </a:gridCol>
                <a:gridCol w="480856">
                  <a:extLst>
                    <a:ext uri="{9D8B030D-6E8A-4147-A177-3AD203B41FA5}">
                      <a16:colId xmlns:a16="http://schemas.microsoft.com/office/drawing/2014/main" val="1310685938"/>
                    </a:ext>
                  </a:extLst>
                </a:gridCol>
                <a:gridCol w="440341">
                  <a:extLst>
                    <a:ext uri="{9D8B030D-6E8A-4147-A177-3AD203B41FA5}">
                      <a16:colId xmlns:a16="http://schemas.microsoft.com/office/drawing/2014/main" val="1820950463"/>
                    </a:ext>
                  </a:extLst>
                </a:gridCol>
              </a:tblGrid>
              <a:tr h="295315">
                <a:tc>
                  <a:txBody>
                    <a:bodyPr/>
                    <a:lstStyle/>
                    <a:p>
                      <a:r>
                        <a:rPr lang="nl-NL" sz="900" dirty="0"/>
                        <a:t>Totaal</a:t>
                      </a:r>
                    </a:p>
                  </a:txBody>
                  <a:tcPr/>
                </a:tc>
                <a:tc>
                  <a:txBody>
                    <a:bodyPr/>
                    <a:lstStyle/>
                    <a:p>
                      <a:r>
                        <a:rPr lang="nl-NL" sz="900" dirty="0"/>
                        <a:t>0-5</a:t>
                      </a:r>
                    </a:p>
                  </a:txBody>
                  <a:tcPr/>
                </a:tc>
                <a:tc>
                  <a:txBody>
                    <a:bodyPr/>
                    <a:lstStyle/>
                    <a:p>
                      <a:r>
                        <a:rPr lang="nl-NL" sz="900" dirty="0"/>
                        <a:t>6-10</a:t>
                      </a:r>
                    </a:p>
                  </a:txBody>
                  <a:tcPr/>
                </a:tc>
                <a:tc>
                  <a:txBody>
                    <a:bodyPr/>
                    <a:lstStyle/>
                    <a:p>
                      <a:r>
                        <a:rPr lang="nl-NL" sz="900" dirty="0"/>
                        <a:t>11-15</a:t>
                      </a:r>
                    </a:p>
                  </a:txBody>
                  <a:tcPr/>
                </a:tc>
                <a:tc>
                  <a:txBody>
                    <a:bodyPr/>
                    <a:lstStyle/>
                    <a:p>
                      <a:r>
                        <a:rPr lang="nl-NL" sz="900" dirty="0"/>
                        <a:t>16-20</a:t>
                      </a:r>
                    </a:p>
                  </a:txBody>
                  <a:tcPr/>
                </a:tc>
                <a:tc>
                  <a:txBody>
                    <a:bodyPr/>
                    <a:lstStyle/>
                    <a:p>
                      <a:r>
                        <a:rPr lang="nl-NL" sz="900" dirty="0"/>
                        <a:t>21-30</a:t>
                      </a:r>
                    </a:p>
                  </a:txBody>
                  <a:tcPr/>
                </a:tc>
                <a:tc>
                  <a:txBody>
                    <a:bodyPr/>
                    <a:lstStyle/>
                    <a:p>
                      <a:r>
                        <a:rPr lang="nl-NL" sz="900" dirty="0"/>
                        <a:t>31-40</a:t>
                      </a:r>
                    </a:p>
                  </a:txBody>
                  <a:tcPr/>
                </a:tc>
                <a:tc>
                  <a:txBody>
                    <a:bodyPr/>
                    <a:lstStyle/>
                    <a:p>
                      <a:r>
                        <a:rPr lang="nl-NL" sz="900" dirty="0"/>
                        <a:t>41-50</a:t>
                      </a:r>
                    </a:p>
                  </a:txBody>
                  <a:tcPr/>
                </a:tc>
                <a:tc>
                  <a:txBody>
                    <a:bodyPr/>
                    <a:lstStyle/>
                    <a:p>
                      <a:r>
                        <a:rPr lang="nl-NL" sz="900" dirty="0"/>
                        <a:t>51-60</a:t>
                      </a:r>
                    </a:p>
                  </a:txBody>
                  <a:tcPr/>
                </a:tc>
                <a:tc>
                  <a:txBody>
                    <a:bodyPr/>
                    <a:lstStyle/>
                    <a:p>
                      <a:r>
                        <a:rPr lang="nl-NL" sz="900" dirty="0"/>
                        <a:t>61-70</a:t>
                      </a:r>
                    </a:p>
                  </a:txBody>
                  <a:tcPr/>
                </a:tc>
                <a:tc>
                  <a:txBody>
                    <a:bodyPr/>
                    <a:lstStyle/>
                    <a:p>
                      <a:r>
                        <a:rPr lang="nl-NL" sz="900" dirty="0"/>
                        <a:t>71-80</a:t>
                      </a:r>
                    </a:p>
                  </a:txBody>
                  <a:tcPr/>
                </a:tc>
                <a:tc>
                  <a:txBody>
                    <a:bodyPr/>
                    <a:lstStyle/>
                    <a:p>
                      <a:r>
                        <a:rPr lang="nl-NL" sz="900" dirty="0"/>
                        <a:t>&gt;80</a:t>
                      </a:r>
                    </a:p>
                  </a:txBody>
                  <a:tcPr/>
                </a:tc>
                <a:extLst>
                  <a:ext uri="{0D108BD9-81ED-4DB2-BD59-A6C34878D82A}">
                    <a16:rowId xmlns:a16="http://schemas.microsoft.com/office/drawing/2014/main" val="3975828811"/>
                  </a:ext>
                </a:extLst>
              </a:tr>
              <a:tr h="370840">
                <a:tc>
                  <a:txBody>
                    <a:bodyPr/>
                    <a:lstStyle/>
                    <a:p>
                      <a:r>
                        <a:rPr lang="nl-NL" sz="900" dirty="0"/>
                        <a:t>10.003</a:t>
                      </a:r>
                    </a:p>
                  </a:txBody>
                  <a:tcPr/>
                </a:tc>
                <a:tc>
                  <a:txBody>
                    <a:bodyPr/>
                    <a:lstStyle/>
                    <a:p>
                      <a:r>
                        <a:rPr lang="nl-NL" sz="900" dirty="0"/>
                        <a:t>1170</a:t>
                      </a:r>
                    </a:p>
                  </a:txBody>
                  <a:tcPr/>
                </a:tc>
                <a:tc>
                  <a:txBody>
                    <a:bodyPr/>
                    <a:lstStyle/>
                    <a:p>
                      <a:r>
                        <a:rPr lang="nl-NL" sz="900" dirty="0"/>
                        <a:t>1095</a:t>
                      </a:r>
                    </a:p>
                  </a:txBody>
                  <a:tcPr/>
                </a:tc>
                <a:tc>
                  <a:txBody>
                    <a:bodyPr/>
                    <a:lstStyle/>
                    <a:p>
                      <a:r>
                        <a:rPr lang="nl-NL" sz="900" dirty="0"/>
                        <a:t>918</a:t>
                      </a:r>
                    </a:p>
                  </a:txBody>
                  <a:tcPr/>
                </a:tc>
                <a:tc>
                  <a:txBody>
                    <a:bodyPr/>
                    <a:lstStyle/>
                    <a:p>
                      <a:r>
                        <a:rPr lang="nl-NL" sz="900" dirty="0"/>
                        <a:t>631</a:t>
                      </a:r>
                    </a:p>
                  </a:txBody>
                  <a:tcPr/>
                </a:tc>
                <a:tc>
                  <a:txBody>
                    <a:bodyPr/>
                    <a:lstStyle/>
                    <a:p>
                      <a:r>
                        <a:rPr lang="nl-NL" sz="900" dirty="0"/>
                        <a:t>729</a:t>
                      </a:r>
                    </a:p>
                  </a:txBody>
                  <a:tcPr/>
                </a:tc>
                <a:tc>
                  <a:txBody>
                    <a:bodyPr/>
                    <a:lstStyle/>
                    <a:p>
                      <a:r>
                        <a:rPr lang="nl-NL" sz="900" dirty="0"/>
                        <a:t>1998</a:t>
                      </a:r>
                    </a:p>
                  </a:txBody>
                  <a:tcPr/>
                </a:tc>
                <a:tc>
                  <a:txBody>
                    <a:bodyPr/>
                    <a:lstStyle/>
                    <a:p>
                      <a:r>
                        <a:rPr lang="nl-NL" sz="900" dirty="0"/>
                        <a:t>1928</a:t>
                      </a:r>
                    </a:p>
                  </a:txBody>
                  <a:tcPr/>
                </a:tc>
                <a:tc>
                  <a:txBody>
                    <a:bodyPr/>
                    <a:lstStyle/>
                    <a:p>
                      <a:r>
                        <a:rPr lang="nl-NL" sz="900" dirty="0"/>
                        <a:t>965</a:t>
                      </a:r>
                    </a:p>
                  </a:txBody>
                  <a:tcPr/>
                </a:tc>
                <a:tc>
                  <a:txBody>
                    <a:bodyPr/>
                    <a:lstStyle/>
                    <a:p>
                      <a:r>
                        <a:rPr lang="nl-NL" sz="900" dirty="0"/>
                        <a:t>335</a:t>
                      </a:r>
                    </a:p>
                  </a:txBody>
                  <a:tcPr/>
                </a:tc>
                <a:tc>
                  <a:txBody>
                    <a:bodyPr/>
                    <a:lstStyle/>
                    <a:p>
                      <a:r>
                        <a:rPr lang="nl-NL" sz="900" dirty="0"/>
                        <a:t>195</a:t>
                      </a:r>
                    </a:p>
                  </a:txBody>
                  <a:tcPr/>
                </a:tc>
                <a:tc>
                  <a:txBody>
                    <a:bodyPr/>
                    <a:lstStyle/>
                    <a:p>
                      <a:r>
                        <a:rPr lang="nl-NL" sz="900" dirty="0"/>
                        <a:t>39</a:t>
                      </a:r>
                    </a:p>
                  </a:txBody>
                  <a:tcPr/>
                </a:tc>
                <a:extLst>
                  <a:ext uri="{0D108BD9-81ED-4DB2-BD59-A6C34878D82A}">
                    <a16:rowId xmlns:a16="http://schemas.microsoft.com/office/drawing/2014/main" val="25336423"/>
                  </a:ext>
                </a:extLst>
              </a:tr>
            </a:tbl>
          </a:graphicData>
        </a:graphic>
      </p:graphicFrame>
      <p:sp>
        <p:nvSpPr>
          <p:cNvPr id="10" name="Tekstvak 9">
            <a:extLst>
              <a:ext uri="{FF2B5EF4-FFF2-40B4-BE49-F238E27FC236}">
                <a16:creationId xmlns:a16="http://schemas.microsoft.com/office/drawing/2014/main" id="{82A191D7-35A5-C8B6-F39E-9E26C2666AE3}"/>
              </a:ext>
            </a:extLst>
          </p:cNvPr>
          <p:cNvSpPr txBox="1"/>
          <p:nvPr/>
        </p:nvSpPr>
        <p:spPr>
          <a:xfrm>
            <a:off x="488506" y="2492896"/>
            <a:ext cx="8856982" cy="769441"/>
          </a:xfrm>
          <a:prstGeom prst="rect">
            <a:avLst/>
          </a:prstGeom>
          <a:noFill/>
        </p:spPr>
        <p:txBody>
          <a:bodyPr wrap="square" rtlCol="0">
            <a:spAutoFit/>
          </a:bodyPr>
          <a:lstStyle/>
          <a:p>
            <a:r>
              <a:rPr lang="nl-NL" sz="1100" b="1" dirty="0">
                <a:solidFill>
                  <a:schemeClr val="accent1">
                    <a:lumMod val="75000"/>
                  </a:schemeClr>
                </a:solidFill>
                <a:latin typeface="Arial" panose="020B0604020202020204" pitchFamily="34" charset="0"/>
                <a:cs typeface="Arial" panose="020B0604020202020204" pitchFamily="34" charset="0"/>
              </a:rPr>
              <a:t>Speciale spreekuren chronische zorg en vaccinaties</a:t>
            </a:r>
          </a:p>
          <a:p>
            <a:r>
              <a:rPr lang="nl-NL" sz="1100" dirty="0">
                <a:latin typeface="Arial" panose="020B0604020202020204" pitchFamily="34" charset="0"/>
                <a:cs typeface="Arial" panose="020B0604020202020204" pitchFamily="34" charset="0"/>
              </a:rPr>
              <a:t>De chronische zorg werd in 2024 geleverd in de ketenzorgmodules zoals gecontracteerd door </a:t>
            </a:r>
            <a:r>
              <a:rPr lang="nl-NL" sz="1100" dirty="0" err="1">
                <a:latin typeface="Arial" panose="020B0604020202020204" pitchFamily="34" charset="0"/>
                <a:cs typeface="Arial" panose="020B0604020202020204" pitchFamily="34" charset="0"/>
              </a:rPr>
              <a:t>RegiozogNu</a:t>
            </a:r>
            <a:r>
              <a:rPr lang="nl-NL" sz="1100" dirty="0">
                <a:latin typeface="Arial" panose="020B0604020202020204" pitchFamily="34" charset="0"/>
                <a:cs typeface="Arial" panose="020B0604020202020204" pitchFamily="34" charset="0"/>
              </a:rPr>
              <a:t>: DM2, COPD, sec CVRM.</a:t>
            </a:r>
          </a:p>
          <a:p>
            <a:r>
              <a:rPr lang="nl-NL" sz="1100" dirty="0">
                <a:latin typeface="Arial" panose="020B0604020202020204" pitchFamily="34" charset="0"/>
                <a:cs typeface="Arial" panose="020B0604020202020204" pitchFamily="34" charset="0"/>
              </a:rPr>
              <a:t>Griepvaccinaties gegeven in 2024: 1273 opgeroepen, 644 gevaccineerd, het opkomstpercentage was 50% (stabiel).</a:t>
            </a:r>
          </a:p>
          <a:p>
            <a:r>
              <a:rPr lang="nl-NL" sz="1100" dirty="0" err="1">
                <a:latin typeface="Arial" panose="020B0604020202020204" pitchFamily="34" charset="0"/>
                <a:cs typeface="Arial" panose="020B0604020202020204" pitchFamily="34" charset="0"/>
              </a:rPr>
              <a:t>Pneumococcenvaccinaties</a:t>
            </a:r>
            <a:r>
              <a:rPr lang="nl-NL" sz="1100" dirty="0">
                <a:latin typeface="Arial" panose="020B0604020202020204" pitchFamily="34" charset="0"/>
                <a:cs typeface="Arial" panose="020B0604020202020204" pitchFamily="34" charset="0"/>
              </a:rPr>
              <a:t> in 2024 (groep geboren 1961 t/m 1964): 186 opgeroepen, 85 gevaccineerd, het opkomstpercentage was 46%.</a:t>
            </a:r>
            <a:endParaRPr lang="nl-NL" sz="1100" dirty="0"/>
          </a:p>
        </p:txBody>
      </p:sp>
      <p:graphicFrame>
        <p:nvGraphicFramePr>
          <p:cNvPr id="12" name="Tabel 11">
            <a:extLst>
              <a:ext uri="{FF2B5EF4-FFF2-40B4-BE49-F238E27FC236}">
                <a16:creationId xmlns:a16="http://schemas.microsoft.com/office/drawing/2014/main" id="{6F72E6C6-5231-7920-0178-2BC0CCB47650}"/>
              </a:ext>
            </a:extLst>
          </p:cNvPr>
          <p:cNvGraphicFramePr>
            <a:graphicFrameLocks noGrp="1"/>
          </p:cNvGraphicFramePr>
          <p:nvPr>
            <p:extLst>
              <p:ext uri="{D42A27DB-BD31-4B8C-83A1-F6EECF244321}">
                <p14:modId xmlns:p14="http://schemas.microsoft.com/office/powerpoint/2010/main" val="3619122140"/>
              </p:ext>
            </p:extLst>
          </p:nvPr>
        </p:nvGraphicFramePr>
        <p:xfrm>
          <a:off x="5153248" y="3262337"/>
          <a:ext cx="1743968" cy="3510746"/>
        </p:xfrm>
        <a:graphic>
          <a:graphicData uri="http://schemas.openxmlformats.org/drawingml/2006/table">
            <a:tbl>
              <a:tblPr firstRow="1" bandRow="1">
                <a:tableStyleId>{5C22544A-7EE6-4342-B048-85BDC9FD1C3A}</a:tableStyleId>
              </a:tblPr>
              <a:tblGrid>
                <a:gridCol w="951880">
                  <a:extLst>
                    <a:ext uri="{9D8B030D-6E8A-4147-A177-3AD203B41FA5}">
                      <a16:colId xmlns:a16="http://schemas.microsoft.com/office/drawing/2014/main" val="904705293"/>
                    </a:ext>
                  </a:extLst>
                </a:gridCol>
                <a:gridCol w="792088">
                  <a:extLst>
                    <a:ext uri="{9D8B030D-6E8A-4147-A177-3AD203B41FA5}">
                      <a16:colId xmlns:a16="http://schemas.microsoft.com/office/drawing/2014/main" val="3931702561"/>
                    </a:ext>
                  </a:extLst>
                </a:gridCol>
              </a:tblGrid>
              <a:tr h="389263">
                <a:tc>
                  <a:txBody>
                    <a:bodyPr/>
                    <a:lstStyle/>
                    <a:p>
                      <a:r>
                        <a:rPr lang="nl-NL" sz="1100" dirty="0"/>
                        <a:t>Medicatie</a:t>
                      </a:r>
                    </a:p>
                  </a:txBody>
                  <a:tcPr/>
                </a:tc>
                <a:tc>
                  <a:txBody>
                    <a:bodyPr/>
                    <a:lstStyle/>
                    <a:p>
                      <a:r>
                        <a:rPr lang="nl-NL" sz="1100" dirty="0"/>
                        <a:t>Top 10</a:t>
                      </a:r>
                    </a:p>
                  </a:txBody>
                  <a:tcPr/>
                </a:tc>
                <a:extLst>
                  <a:ext uri="{0D108BD9-81ED-4DB2-BD59-A6C34878D82A}">
                    <a16:rowId xmlns:a16="http://schemas.microsoft.com/office/drawing/2014/main" val="2772838926"/>
                  </a:ext>
                </a:extLst>
              </a:tr>
              <a:tr h="412207">
                <a:tc>
                  <a:txBody>
                    <a:bodyPr/>
                    <a:lstStyle/>
                    <a:p>
                      <a:r>
                        <a:rPr lang="nl-NL" sz="1000" dirty="0"/>
                        <a:t>Amoxicilline</a:t>
                      </a:r>
                    </a:p>
                  </a:txBody>
                  <a:tcPr/>
                </a:tc>
                <a:tc>
                  <a:txBody>
                    <a:bodyPr/>
                    <a:lstStyle/>
                    <a:p>
                      <a:r>
                        <a:rPr lang="nl-NL" sz="1000" dirty="0"/>
                        <a:t>365</a:t>
                      </a:r>
                    </a:p>
                  </a:txBody>
                  <a:tcPr/>
                </a:tc>
                <a:extLst>
                  <a:ext uri="{0D108BD9-81ED-4DB2-BD59-A6C34878D82A}">
                    <a16:rowId xmlns:a16="http://schemas.microsoft.com/office/drawing/2014/main" val="3534472212"/>
                  </a:ext>
                </a:extLst>
              </a:tr>
              <a:tr h="404834">
                <a:tc>
                  <a:txBody>
                    <a:bodyPr/>
                    <a:lstStyle/>
                    <a:p>
                      <a:r>
                        <a:rPr lang="nl-NL" sz="1000" dirty="0" err="1"/>
                        <a:t>Fusidinezuur</a:t>
                      </a:r>
                      <a:endParaRPr lang="nl-NL" sz="1000" dirty="0"/>
                    </a:p>
                    <a:p>
                      <a:endParaRPr lang="nl-NL" sz="1000" dirty="0"/>
                    </a:p>
                  </a:txBody>
                  <a:tcPr/>
                </a:tc>
                <a:tc>
                  <a:txBody>
                    <a:bodyPr/>
                    <a:lstStyle/>
                    <a:p>
                      <a:r>
                        <a:rPr lang="nl-NL" sz="1000" dirty="0"/>
                        <a:t>332</a:t>
                      </a:r>
                    </a:p>
                  </a:txBody>
                  <a:tcPr/>
                </a:tc>
                <a:extLst>
                  <a:ext uri="{0D108BD9-81ED-4DB2-BD59-A6C34878D82A}">
                    <a16:rowId xmlns:a16="http://schemas.microsoft.com/office/drawing/2014/main" val="4146106284"/>
                  </a:ext>
                </a:extLst>
              </a:tr>
              <a:tr h="249129">
                <a:tc>
                  <a:txBody>
                    <a:bodyPr/>
                    <a:lstStyle/>
                    <a:p>
                      <a:r>
                        <a:rPr lang="nl-NL" sz="1000" dirty="0"/>
                        <a:t>Salbutamol</a:t>
                      </a:r>
                    </a:p>
                  </a:txBody>
                  <a:tcPr/>
                </a:tc>
                <a:tc>
                  <a:txBody>
                    <a:bodyPr/>
                    <a:lstStyle/>
                    <a:p>
                      <a:r>
                        <a:rPr lang="nl-NL" sz="1000" dirty="0"/>
                        <a:t>312</a:t>
                      </a:r>
                    </a:p>
                  </a:txBody>
                  <a:tcPr/>
                </a:tc>
                <a:extLst>
                  <a:ext uri="{0D108BD9-81ED-4DB2-BD59-A6C34878D82A}">
                    <a16:rowId xmlns:a16="http://schemas.microsoft.com/office/drawing/2014/main" val="652688019"/>
                  </a:ext>
                </a:extLst>
              </a:tr>
              <a:tr h="249129">
                <a:tc>
                  <a:txBody>
                    <a:bodyPr/>
                    <a:lstStyle/>
                    <a:p>
                      <a:r>
                        <a:rPr lang="nl-NL" sz="1000" dirty="0" err="1"/>
                        <a:t>Emollientia</a:t>
                      </a:r>
                      <a:endParaRPr lang="nl-NL" sz="1000" dirty="0"/>
                    </a:p>
                  </a:txBody>
                  <a:tcPr/>
                </a:tc>
                <a:tc>
                  <a:txBody>
                    <a:bodyPr/>
                    <a:lstStyle/>
                    <a:p>
                      <a:r>
                        <a:rPr lang="nl-NL" sz="1000" dirty="0"/>
                        <a:t>309</a:t>
                      </a:r>
                    </a:p>
                  </a:txBody>
                  <a:tcPr/>
                </a:tc>
                <a:extLst>
                  <a:ext uri="{0D108BD9-81ED-4DB2-BD59-A6C34878D82A}">
                    <a16:rowId xmlns:a16="http://schemas.microsoft.com/office/drawing/2014/main" val="760371515"/>
                  </a:ext>
                </a:extLst>
              </a:tr>
              <a:tr h="249129">
                <a:tc>
                  <a:txBody>
                    <a:bodyPr/>
                    <a:lstStyle/>
                    <a:p>
                      <a:r>
                        <a:rPr lang="nl-NL" sz="1000" dirty="0" err="1"/>
                        <a:t>Triamcinolon</a:t>
                      </a:r>
                      <a:endParaRPr lang="nl-NL" sz="1000" dirty="0"/>
                    </a:p>
                  </a:txBody>
                  <a:tcPr/>
                </a:tc>
                <a:tc>
                  <a:txBody>
                    <a:bodyPr/>
                    <a:lstStyle/>
                    <a:p>
                      <a:r>
                        <a:rPr lang="nl-NL" sz="1000" dirty="0"/>
                        <a:t>301</a:t>
                      </a:r>
                    </a:p>
                  </a:txBody>
                  <a:tcPr/>
                </a:tc>
                <a:extLst>
                  <a:ext uri="{0D108BD9-81ED-4DB2-BD59-A6C34878D82A}">
                    <a16:rowId xmlns:a16="http://schemas.microsoft.com/office/drawing/2014/main" val="2847830987"/>
                  </a:ext>
                </a:extLst>
              </a:tr>
              <a:tr h="249129">
                <a:tc>
                  <a:txBody>
                    <a:bodyPr/>
                    <a:lstStyle/>
                    <a:p>
                      <a:r>
                        <a:rPr lang="nl-NL" sz="1000" dirty="0" err="1"/>
                        <a:t>Fluticason</a:t>
                      </a:r>
                      <a:endParaRPr lang="nl-NL" sz="1000" dirty="0"/>
                    </a:p>
                  </a:txBody>
                  <a:tcPr/>
                </a:tc>
                <a:tc>
                  <a:txBody>
                    <a:bodyPr/>
                    <a:lstStyle/>
                    <a:p>
                      <a:r>
                        <a:rPr lang="nl-NL" sz="1000" dirty="0"/>
                        <a:t>291</a:t>
                      </a:r>
                    </a:p>
                  </a:txBody>
                  <a:tcPr/>
                </a:tc>
                <a:extLst>
                  <a:ext uri="{0D108BD9-81ED-4DB2-BD59-A6C34878D82A}">
                    <a16:rowId xmlns:a16="http://schemas.microsoft.com/office/drawing/2014/main" val="1073715180"/>
                  </a:ext>
                </a:extLst>
              </a:tr>
              <a:tr h="249129">
                <a:tc>
                  <a:txBody>
                    <a:bodyPr/>
                    <a:lstStyle/>
                    <a:p>
                      <a:r>
                        <a:rPr lang="nl-NL" sz="1000" dirty="0" err="1"/>
                        <a:t>Macrogol</a:t>
                      </a:r>
                      <a:endParaRPr lang="nl-NL" sz="1000" dirty="0"/>
                    </a:p>
                  </a:txBody>
                  <a:tcPr/>
                </a:tc>
                <a:tc>
                  <a:txBody>
                    <a:bodyPr/>
                    <a:lstStyle/>
                    <a:p>
                      <a:r>
                        <a:rPr lang="nl-NL" sz="1000" dirty="0"/>
                        <a:t>287</a:t>
                      </a:r>
                    </a:p>
                  </a:txBody>
                  <a:tcPr/>
                </a:tc>
                <a:extLst>
                  <a:ext uri="{0D108BD9-81ED-4DB2-BD59-A6C34878D82A}">
                    <a16:rowId xmlns:a16="http://schemas.microsoft.com/office/drawing/2014/main" val="2889304917"/>
                  </a:ext>
                </a:extLst>
              </a:tr>
              <a:tr h="404834">
                <a:tc>
                  <a:txBody>
                    <a:bodyPr/>
                    <a:lstStyle/>
                    <a:p>
                      <a:r>
                        <a:rPr lang="nl-NL" sz="1000" dirty="0" err="1"/>
                        <a:t>Ferrofumaraat</a:t>
                      </a:r>
                      <a:endParaRPr lang="nl-NL" sz="1000" dirty="0"/>
                    </a:p>
                  </a:txBody>
                  <a:tcPr/>
                </a:tc>
                <a:tc>
                  <a:txBody>
                    <a:bodyPr/>
                    <a:lstStyle/>
                    <a:p>
                      <a:r>
                        <a:rPr lang="nl-NL" sz="1000" dirty="0"/>
                        <a:t>269</a:t>
                      </a:r>
                    </a:p>
                  </a:txBody>
                  <a:tcPr/>
                </a:tc>
                <a:extLst>
                  <a:ext uri="{0D108BD9-81ED-4DB2-BD59-A6C34878D82A}">
                    <a16:rowId xmlns:a16="http://schemas.microsoft.com/office/drawing/2014/main" val="2327517540"/>
                  </a:ext>
                </a:extLst>
              </a:tr>
              <a:tr h="404834">
                <a:tc>
                  <a:txBody>
                    <a:bodyPr/>
                    <a:lstStyle/>
                    <a:p>
                      <a:r>
                        <a:rPr lang="nl-NL" sz="1000" dirty="0"/>
                        <a:t>Hydrocortison</a:t>
                      </a:r>
                    </a:p>
                  </a:txBody>
                  <a:tcPr/>
                </a:tc>
                <a:tc>
                  <a:txBody>
                    <a:bodyPr/>
                    <a:lstStyle/>
                    <a:p>
                      <a:r>
                        <a:rPr lang="nl-NL" sz="1000" dirty="0"/>
                        <a:t>264</a:t>
                      </a:r>
                    </a:p>
                  </a:txBody>
                  <a:tcPr/>
                </a:tc>
                <a:extLst>
                  <a:ext uri="{0D108BD9-81ED-4DB2-BD59-A6C34878D82A}">
                    <a16:rowId xmlns:a16="http://schemas.microsoft.com/office/drawing/2014/main" val="2481383568"/>
                  </a:ext>
                </a:extLst>
              </a:tr>
              <a:tr h="249129">
                <a:tc>
                  <a:txBody>
                    <a:bodyPr/>
                    <a:lstStyle/>
                    <a:p>
                      <a:r>
                        <a:rPr lang="nl-NL" sz="1000" dirty="0" err="1"/>
                        <a:t>Oac</a:t>
                      </a:r>
                      <a:endParaRPr lang="nl-NL" sz="1000" dirty="0"/>
                    </a:p>
                  </a:txBody>
                  <a:tcPr/>
                </a:tc>
                <a:tc>
                  <a:txBody>
                    <a:bodyPr/>
                    <a:lstStyle/>
                    <a:p>
                      <a:r>
                        <a:rPr lang="nl-NL" sz="1000" dirty="0"/>
                        <a:t>256</a:t>
                      </a:r>
                    </a:p>
                  </a:txBody>
                  <a:tcPr/>
                </a:tc>
                <a:extLst>
                  <a:ext uri="{0D108BD9-81ED-4DB2-BD59-A6C34878D82A}">
                    <a16:rowId xmlns:a16="http://schemas.microsoft.com/office/drawing/2014/main" val="3719487254"/>
                  </a:ext>
                </a:extLst>
              </a:tr>
            </a:tbl>
          </a:graphicData>
        </a:graphic>
      </p:graphicFrame>
      <p:graphicFrame>
        <p:nvGraphicFramePr>
          <p:cNvPr id="13" name="Tabel 12">
            <a:extLst>
              <a:ext uri="{FF2B5EF4-FFF2-40B4-BE49-F238E27FC236}">
                <a16:creationId xmlns:a16="http://schemas.microsoft.com/office/drawing/2014/main" id="{D8335077-DD64-2C58-756E-0AD3D187A967}"/>
              </a:ext>
            </a:extLst>
          </p:cNvPr>
          <p:cNvGraphicFramePr>
            <a:graphicFrameLocks noGrp="1"/>
          </p:cNvGraphicFramePr>
          <p:nvPr>
            <p:extLst>
              <p:ext uri="{D42A27DB-BD31-4B8C-83A1-F6EECF244321}">
                <p14:modId xmlns:p14="http://schemas.microsoft.com/office/powerpoint/2010/main" val="799715166"/>
              </p:ext>
            </p:extLst>
          </p:nvPr>
        </p:nvGraphicFramePr>
        <p:xfrm>
          <a:off x="7169472" y="3262338"/>
          <a:ext cx="1743968" cy="3492795"/>
        </p:xfrm>
        <a:graphic>
          <a:graphicData uri="http://schemas.openxmlformats.org/drawingml/2006/table">
            <a:tbl>
              <a:tblPr firstRow="1" bandRow="1">
                <a:tableStyleId>{5C22544A-7EE6-4342-B048-85BDC9FD1C3A}</a:tableStyleId>
              </a:tblPr>
              <a:tblGrid>
                <a:gridCol w="860018">
                  <a:extLst>
                    <a:ext uri="{9D8B030D-6E8A-4147-A177-3AD203B41FA5}">
                      <a16:colId xmlns:a16="http://schemas.microsoft.com/office/drawing/2014/main" val="1583892646"/>
                    </a:ext>
                  </a:extLst>
                </a:gridCol>
                <a:gridCol w="883950">
                  <a:extLst>
                    <a:ext uri="{9D8B030D-6E8A-4147-A177-3AD203B41FA5}">
                      <a16:colId xmlns:a16="http://schemas.microsoft.com/office/drawing/2014/main" val="1919109311"/>
                    </a:ext>
                  </a:extLst>
                </a:gridCol>
              </a:tblGrid>
              <a:tr h="295580">
                <a:tc>
                  <a:txBody>
                    <a:bodyPr/>
                    <a:lstStyle/>
                    <a:p>
                      <a:r>
                        <a:rPr lang="nl-NL" sz="1100" dirty="0"/>
                        <a:t>Contacten</a:t>
                      </a:r>
                    </a:p>
                  </a:txBody>
                  <a:tcPr/>
                </a:tc>
                <a:tc>
                  <a:txBody>
                    <a:bodyPr/>
                    <a:lstStyle/>
                    <a:p>
                      <a:r>
                        <a:rPr lang="nl-NL" sz="1100" dirty="0"/>
                        <a:t>Top 10</a:t>
                      </a:r>
                    </a:p>
                  </a:txBody>
                  <a:tcPr/>
                </a:tc>
                <a:extLst>
                  <a:ext uri="{0D108BD9-81ED-4DB2-BD59-A6C34878D82A}">
                    <a16:rowId xmlns:a16="http://schemas.microsoft.com/office/drawing/2014/main" val="4221442086"/>
                  </a:ext>
                </a:extLst>
              </a:tr>
              <a:tr h="295580">
                <a:tc>
                  <a:txBody>
                    <a:bodyPr/>
                    <a:lstStyle/>
                    <a:p>
                      <a:r>
                        <a:rPr lang="nl-NL" sz="1000" dirty="0"/>
                        <a:t>DM2</a:t>
                      </a:r>
                    </a:p>
                  </a:txBody>
                  <a:tcPr/>
                </a:tc>
                <a:tc>
                  <a:txBody>
                    <a:bodyPr/>
                    <a:lstStyle/>
                    <a:p>
                      <a:r>
                        <a:rPr lang="nl-NL" sz="1000" dirty="0"/>
                        <a:t>386</a:t>
                      </a:r>
                    </a:p>
                  </a:txBody>
                  <a:tcPr/>
                </a:tc>
                <a:extLst>
                  <a:ext uri="{0D108BD9-81ED-4DB2-BD59-A6C34878D82A}">
                    <a16:rowId xmlns:a16="http://schemas.microsoft.com/office/drawing/2014/main" val="356500546"/>
                  </a:ext>
                </a:extLst>
              </a:tr>
              <a:tr h="295580">
                <a:tc>
                  <a:txBody>
                    <a:bodyPr/>
                    <a:lstStyle/>
                    <a:p>
                      <a:r>
                        <a:rPr lang="nl-NL" sz="1000" dirty="0"/>
                        <a:t>Wratten</a:t>
                      </a:r>
                    </a:p>
                  </a:txBody>
                  <a:tcPr/>
                </a:tc>
                <a:tc>
                  <a:txBody>
                    <a:bodyPr/>
                    <a:lstStyle/>
                    <a:p>
                      <a:r>
                        <a:rPr lang="nl-NL" sz="1000" dirty="0"/>
                        <a:t>353</a:t>
                      </a:r>
                    </a:p>
                  </a:txBody>
                  <a:tcPr/>
                </a:tc>
                <a:extLst>
                  <a:ext uri="{0D108BD9-81ED-4DB2-BD59-A6C34878D82A}">
                    <a16:rowId xmlns:a16="http://schemas.microsoft.com/office/drawing/2014/main" val="3691599387"/>
                  </a:ext>
                </a:extLst>
              </a:tr>
              <a:tr h="295580">
                <a:tc>
                  <a:txBody>
                    <a:bodyPr/>
                    <a:lstStyle/>
                    <a:p>
                      <a:r>
                        <a:rPr lang="nl-NL" sz="1000" dirty="0"/>
                        <a:t>Hypertensie</a:t>
                      </a:r>
                    </a:p>
                  </a:txBody>
                  <a:tcPr/>
                </a:tc>
                <a:tc>
                  <a:txBody>
                    <a:bodyPr/>
                    <a:lstStyle/>
                    <a:p>
                      <a:r>
                        <a:rPr lang="nl-NL" sz="1000" dirty="0"/>
                        <a:t>301</a:t>
                      </a:r>
                    </a:p>
                  </a:txBody>
                  <a:tcPr/>
                </a:tc>
                <a:extLst>
                  <a:ext uri="{0D108BD9-81ED-4DB2-BD59-A6C34878D82A}">
                    <a16:rowId xmlns:a16="http://schemas.microsoft.com/office/drawing/2014/main" val="2570784762"/>
                  </a:ext>
                </a:extLst>
              </a:tr>
              <a:tr h="399507">
                <a:tc>
                  <a:txBody>
                    <a:bodyPr/>
                    <a:lstStyle/>
                    <a:p>
                      <a:r>
                        <a:rPr lang="nl-NL" sz="1000" dirty="0"/>
                        <a:t>Pijnlijke mictie</a:t>
                      </a:r>
                    </a:p>
                  </a:txBody>
                  <a:tcPr/>
                </a:tc>
                <a:tc>
                  <a:txBody>
                    <a:bodyPr/>
                    <a:lstStyle/>
                    <a:p>
                      <a:r>
                        <a:rPr lang="nl-NL" sz="1000" dirty="0"/>
                        <a:t>291</a:t>
                      </a:r>
                    </a:p>
                  </a:txBody>
                  <a:tcPr/>
                </a:tc>
                <a:extLst>
                  <a:ext uri="{0D108BD9-81ED-4DB2-BD59-A6C34878D82A}">
                    <a16:rowId xmlns:a16="http://schemas.microsoft.com/office/drawing/2014/main" val="2212808620"/>
                  </a:ext>
                </a:extLst>
              </a:tr>
              <a:tr h="295580">
                <a:tc>
                  <a:txBody>
                    <a:bodyPr/>
                    <a:lstStyle/>
                    <a:p>
                      <a:r>
                        <a:rPr lang="nl-NL" sz="1000" dirty="0"/>
                        <a:t>Moeheid</a:t>
                      </a:r>
                    </a:p>
                  </a:txBody>
                  <a:tcPr/>
                </a:tc>
                <a:tc>
                  <a:txBody>
                    <a:bodyPr/>
                    <a:lstStyle/>
                    <a:p>
                      <a:r>
                        <a:rPr lang="nl-NL" sz="1000" dirty="0"/>
                        <a:t>243</a:t>
                      </a:r>
                    </a:p>
                  </a:txBody>
                  <a:tcPr/>
                </a:tc>
                <a:extLst>
                  <a:ext uri="{0D108BD9-81ED-4DB2-BD59-A6C34878D82A}">
                    <a16:rowId xmlns:a16="http://schemas.microsoft.com/office/drawing/2014/main" val="1805856487"/>
                  </a:ext>
                </a:extLst>
              </a:tr>
              <a:tr h="295580">
                <a:tc>
                  <a:txBody>
                    <a:bodyPr/>
                    <a:lstStyle/>
                    <a:p>
                      <a:r>
                        <a:rPr lang="nl-NL" sz="1000" dirty="0"/>
                        <a:t>Hoesten</a:t>
                      </a:r>
                    </a:p>
                  </a:txBody>
                  <a:tcPr/>
                </a:tc>
                <a:tc>
                  <a:txBody>
                    <a:bodyPr/>
                    <a:lstStyle/>
                    <a:p>
                      <a:r>
                        <a:rPr lang="nl-NL" sz="1000" dirty="0"/>
                        <a:t>227</a:t>
                      </a:r>
                    </a:p>
                  </a:txBody>
                  <a:tcPr/>
                </a:tc>
                <a:extLst>
                  <a:ext uri="{0D108BD9-81ED-4DB2-BD59-A6C34878D82A}">
                    <a16:rowId xmlns:a16="http://schemas.microsoft.com/office/drawing/2014/main" val="41996453"/>
                  </a:ext>
                </a:extLst>
              </a:tr>
              <a:tr h="295580">
                <a:tc>
                  <a:txBody>
                    <a:bodyPr/>
                    <a:lstStyle/>
                    <a:p>
                      <a:r>
                        <a:rPr lang="nl-NL" sz="1000" dirty="0"/>
                        <a:t>Astma</a:t>
                      </a:r>
                    </a:p>
                  </a:txBody>
                  <a:tcPr/>
                </a:tc>
                <a:tc>
                  <a:txBody>
                    <a:bodyPr/>
                    <a:lstStyle/>
                    <a:p>
                      <a:r>
                        <a:rPr lang="nl-NL" sz="1000" dirty="0"/>
                        <a:t>194</a:t>
                      </a:r>
                    </a:p>
                  </a:txBody>
                  <a:tcPr/>
                </a:tc>
                <a:extLst>
                  <a:ext uri="{0D108BD9-81ED-4DB2-BD59-A6C34878D82A}">
                    <a16:rowId xmlns:a16="http://schemas.microsoft.com/office/drawing/2014/main" val="993694183"/>
                  </a:ext>
                </a:extLst>
              </a:tr>
              <a:tr h="433068">
                <a:tc>
                  <a:txBody>
                    <a:bodyPr/>
                    <a:lstStyle/>
                    <a:p>
                      <a:r>
                        <a:rPr lang="nl-NL" sz="1000" dirty="0"/>
                        <a:t>Psychische klachten</a:t>
                      </a:r>
                    </a:p>
                  </a:txBody>
                  <a:tcPr/>
                </a:tc>
                <a:tc>
                  <a:txBody>
                    <a:bodyPr/>
                    <a:lstStyle/>
                    <a:p>
                      <a:r>
                        <a:rPr lang="nl-NL" sz="1000" dirty="0"/>
                        <a:t>189</a:t>
                      </a:r>
                    </a:p>
                  </a:txBody>
                  <a:tcPr/>
                </a:tc>
                <a:extLst>
                  <a:ext uri="{0D108BD9-81ED-4DB2-BD59-A6C34878D82A}">
                    <a16:rowId xmlns:a16="http://schemas.microsoft.com/office/drawing/2014/main" val="2441934778"/>
                  </a:ext>
                </a:extLst>
              </a:tr>
              <a:tr h="295580">
                <a:tc>
                  <a:txBody>
                    <a:bodyPr/>
                    <a:lstStyle/>
                    <a:p>
                      <a:r>
                        <a:rPr lang="nl-NL" sz="1000" dirty="0"/>
                        <a:t>Cystitis</a:t>
                      </a:r>
                    </a:p>
                  </a:txBody>
                  <a:tcPr/>
                </a:tc>
                <a:tc>
                  <a:txBody>
                    <a:bodyPr/>
                    <a:lstStyle/>
                    <a:p>
                      <a:r>
                        <a:rPr lang="nl-NL" sz="1000" dirty="0"/>
                        <a:t>145</a:t>
                      </a:r>
                    </a:p>
                  </a:txBody>
                  <a:tcPr/>
                </a:tc>
                <a:extLst>
                  <a:ext uri="{0D108BD9-81ED-4DB2-BD59-A6C34878D82A}">
                    <a16:rowId xmlns:a16="http://schemas.microsoft.com/office/drawing/2014/main" val="3680456890"/>
                  </a:ext>
                </a:extLst>
              </a:tr>
              <a:tr h="295580">
                <a:tc>
                  <a:txBody>
                    <a:bodyPr/>
                    <a:lstStyle/>
                    <a:p>
                      <a:r>
                        <a:rPr lang="nl-NL" sz="1000" dirty="0"/>
                        <a:t>Acute BLWI</a:t>
                      </a:r>
                    </a:p>
                  </a:txBody>
                  <a:tcPr/>
                </a:tc>
                <a:tc>
                  <a:txBody>
                    <a:bodyPr/>
                    <a:lstStyle/>
                    <a:p>
                      <a:r>
                        <a:rPr lang="nl-NL" sz="1000" dirty="0"/>
                        <a:t>134</a:t>
                      </a:r>
                    </a:p>
                  </a:txBody>
                  <a:tcPr/>
                </a:tc>
                <a:extLst>
                  <a:ext uri="{0D108BD9-81ED-4DB2-BD59-A6C34878D82A}">
                    <a16:rowId xmlns:a16="http://schemas.microsoft.com/office/drawing/2014/main" val="3446567600"/>
                  </a:ext>
                </a:extLst>
              </a:tr>
            </a:tbl>
          </a:graphicData>
        </a:graphic>
      </p:graphicFrame>
    </p:spTree>
    <p:extLst>
      <p:ext uri="{BB962C8B-B14F-4D97-AF65-F5344CB8AC3E}">
        <p14:creationId xmlns:p14="http://schemas.microsoft.com/office/powerpoint/2010/main" val="1550754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hthoek 12"/>
          <p:cNvSpPr/>
          <p:nvPr/>
        </p:nvSpPr>
        <p:spPr>
          <a:xfrm>
            <a:off x="452913" y="3721919"/>
            <a:ext cx="4785769" cy="1666378"/>
          </a:xfrm>
          <a:prstGeom prst="rect">
            <a:avLst/>
          </a:prstGeom>
        </p:spPr>
        <p:txBody>
          <a:bodyPr wrap="square" lIns="95782" tIns="47891" rIns="95782" bIns="47891">
            <a:spAutoFit/>
          </a:bodyPr>
          <a:lstStyle/>
          <a:p>
            <a:r>
              <a:rPr lang="nl-NL" sz="1200" b="1" dirty="0">
                <a:solidFill>
                  <a:srgbClr val="7FD13B">
                    <a:lumMod val="75000"/>
                  </a:srgbClr>
                </a:solidFill>
                <a:latin typeface="Arial" pitchFamily="34" charset="0"/>
                <a:cs typeface="Arial" pitchFamily="34" charset="0"/>
              </a:rPr>
              <a:t>Klachten</a:t>
            </a:r>
          </a:p>
          <a:p>
            <a:r>
              <a:rPr lang="nl-NL" sz="1000" dirty="0">
                <a:latin typeface="Arial" pitchFamily="34" charset="0"/>
                <a:cs typeface="Arial" pitchFamily="34" charset="0"/>
              </a:rPr>
              <a:t>Er zijn 10 officiële klachten binnengekomen. Bij 6 klachten betrof het de communicatie/bejegening, 2 klachten gingen over medisch inhoudelijke zaken en 2 klachten hadden betrekking op de organisatie van de praktijk. De klachten zijn door de klachtenfunctionaris B. Tinnemans zowel met patiënt als met de medewerkers serieus opgenomen. Helpend was om bij de klachten die over een telefonisch contact gingen het betreffende audiofragment terug te beluisteren. </a:t>
            </a:r>
            <a:r>
              <a:rPr lang="nl-NL" sz="1000" dirty="0" err="1">
                <a:latin typeface="Arial" pitchFamily="34" charset="0"/>
                <a:cs typeface="Arial" pitchFamily="34" charset="0"/>
              </a:rPr>
              <a:t>Nav</a:t>
            </a:r>
            <a:r>
              <a:rPr lang="nl-NL" sz="1000" dirty="0">
                <a:latin typeface="Arial" pitchFamily="34" charset="0"/>
                <a:cs typeface="Arial" pitchFamily="34" charset="0"/>
              </a:rPr>
              <a:t> de klacht over de onbemande balie en de klacht over het no-show beleid werd de praktijkorganisatie intern geëvalueerd. Alle acties </a:t>
            </a:r>
            <a:r>
              <a:rPr lang="nl-NL" sz="1000" dirty="0" err="1">
                <a:latin typeface="Arial" pitchFamily="34" charset="0"/>
                <a:cs typeface="Arial" pitchFamily="34" charset="0"/>
              </a:rPr>
              <a:t>nav</a:t>
            </a:r>
            <a:r>
              <a:rPr lang="nl-NL" sz="1000" dirty="0">
                <a:latin typeface="Arial" pitchFamily="34" charset="0"/>
                <a:cs typeface="Arial" pitchFamily="34" charset="0"/>
              </a:rPr>
              <a:t> de klachten werden aan de patiënt teruggekoppeld.</a:t>
            </a:r>
          </a:p>
        </p:txBody>
      </p:sp>
      <p:sp>
        <p:nvSpPr>
          <p:cNvPr id="21" name="Rechthoek 20"/>
          <p:cNvSpPr/>
          <p:nvPr/>
        </p:nvSpPr>
        <p:spPr>
          <a:xfrm>
            <a:off x="460974" y="188640"/>
            <a:ext cx="8956522" cy="1600438"/>
          </a:xfrm>
          <a:prstGeom prst="rect">
            <a:avLst/>
          </a:prstGeom>
        </p:spPr>
        <p:txBody>
          <a:bodyPr wrap="square">
            <a:spAutoFit/>
          </a:bodyPr>
          <a:lstStyle/>
          <a:p>
            <a:r>
              <a:rPr lang="nl-NL" sz="1600" b="1" dirty="0">
                <a:solidFill>
                  <a:schemeClr val="accent1">
                    <a:lumMod val="75000"/>
                  </a:schemeClr>
                </a:solidFill>
                <a:latin typeface="Arial" panose="020B0604020202020204" pitchFamily="34" charset="0"/>
                <a:cs typeface="Arial" panose="020B0604020202020204" pitchFamily="34" charset="0"/>
              </a:rPr>
              <a:t>Kwaliteitsbeleid</a:t>
            </a:r>
          </a:p>
          <a:p>
            <a:r>
              <a:rPr lang="nl-NL" sz="1200" b="1" dirty="0">
                <a:solidFill>
                  <a:schemeClr val="accent1">
                    <a:lumMod val="75000"/>
                  </a:schemeClr>
                </a:solidFill>
                <a:latin typeface="Arial" panose="020B0604020202020204" pitchFamily="34" charset="0"/>
                <a:cs typeface="Arial" panose="020B0604020202020204" pitchFamily="34" charset="0"/>
              </a:rPr>
              <a:t>Accreditatie </a:t>
            </a:r>
          </a:p>
          <a:p>
            <a:r>
              <a:rPr lang="nl-NL" sz="1000" dirty="0">
                <a:latin typeface="Arial" panose="020B0604020202020204" pitchFamily="34" charset="0"/>
                <a:cs typeface="Arial" panose="020B0604020202020204" pitchFamily="34" charset="0"/>
              </a:rPr>
              <a:t>In 2024 waren we weer aan de beurt voor de 3-jaarlijkse grote audit. Deze vond plaats 9 december. De auditor constateerde geen normafwijkingen en had slechts 2 opmerkingen. Bevindingen in het audit rapport waren onder meer: er is een prettig en veilig werkklimaat, de praktijk is goed georganiseerd en toont zich een lerende organisatie. De praktijk levert goede medisch-generalistische zorg en </a:t>
            </a:r>
            <a:r>
              <a:rPr lang="nl-NL" sz="1000" dirty="0" err="1">
                <a:latin typeface="Arial" panose="020B0604020202020204" pitchFamily="34" charset="0"/>
                <a:cs typeface="Arial" panose="020B0604020202020204" pitchFamily="34" charset="0"/>
              </a:rPr>
              <a:t>persoongerichte</a:t>
            </a:r>
            <a:r>
              <a:rPr lang="nl-NL" sz="1000" dirty="0">
                <a:latin typeface="Arial" panose="020B0604020202020204" pitchFamily="34" charset="0"/>
                <a:cs typeface="Arial" panose="020B0604020202020204" pitchFamily="34" charset="0"/>
              </a:rPr>
              <a:t> zorg inclusief palliatieve zorg en spoedeisende zorg. Dit alles draagt bij aan de positieve patiëntervaringen: </a:t>
            </a:r>
            <a:r>
              <a:rPr lang="nl-NL" sz="1000" dirty="0" err="1">
                <a:latin typeface="Arial" panose="020B0604020202020204" pitchFamily="34" charset="0"/>
                <a:cs typeface="Arial" panose="020B0604020202020204" pitchFamily="34" charset="0"/>
              </a:rPr>
              <a:t>Qualiview</a:t>
            </a:r>
            <a:r>
              <a:rPr lang="nl-NL" sz="1000" dirty="0">
                <a:latin typeface="Arial" panose="020B0604020202020204" pitchFamily="34" charset="0"/>
                <a:cs typeface="Arial" panose="020B0604020202020204" pitchFamily="34" charset="0"/>
              </a:rPr>
              <a:t> 8,3.</a:t>
            </a:r>
          </a:p>
          <a:p>
            <a:r>
              <a:rPr lang="nl-NL" sz="1000" dirty="0">
                <a:latin typeface="Arial" panose="020B0604020202020204" pitchFamily="34" charset="0"/>
                <a:cs typeface="Arial" panose="020B0604020202020204" pitchFamily="34" charset="0"/>
              </a:rPr>
              <a:t>De 1</a:t>
            </a:r>
            <a:r>
              <a:rPr lang="nl-NL" sz="1000" baseline="30000" dirty="0">
                <a:latin typeface="Arial" panose="020B0604020202020204" pitchFamily="34" charset="0"/>
                <a:cs typeface="Arial" panose="020B0604020202020204" pitchFamily="34" charset="0"/>
              </a:rPr>
              <a:t>ste</a:t>
            </a:r>
            <a:r>
              <a:rPr lang="nl-NL" sz="1000" dirty="0">
                <a:latin typeface="Arial" panose="020B0604020202020204" pitchFamily="34" charset="0"/>
                <a:cs typeface="Arial" panose="020B0604020202020204" pitchFamily="34" charset="0"/>
              </a:rPr>
              <a:t> opmerking betrof de vindbaarheid van de spoedpost op onze website, met het advies dit prominenter te maken. Dit is direct aangepast. De 2</a:t>
            </a:r>
            <a:r>
              <a:rPr lang="nl-NL" sz="1000" baseline="30000" dirty="0">
                <a:latin typeface="Arial" panose="020B0604020202020204" pitchFamily="34" charset="0"/>
                <a:cs typeface="Arial" panose="020B0604020202020204" pitchFamily="34" charset="0"/>
              </a:rPr>
              <a:t>e</a:t>
            </a:r>
            <a:r>
              <a:rPr lang="nl-NL" sz="1000" dirty="0">
                <a:latin typeface="Arial" panose="020B0604020202020204" pitchFamily="34" charset="0"/>
                <a:cs typeface="Arial" panose="020B0604020202020204" pitchFamily="34" charset="0"/>
              </a:rPr>
              <a:t> opmerking betrof het percentage patiënten met </a:t>
            </a:r>
            <a:r>
              <a:rPr lang="nl-NL" sz="1000" dirty="0" err="1">
                <a:latin typeface="Arial" panose="020B0604020202020204" pitchFamily="34" charset="0"/>
                <a:cs typeface="Arial" panose="020B0604020202020204" pitchFamily="34" charset="0"/>
              </a:rPr>
              <a:t>opt</a:t>
            </a:r>
            <a:r>
              <a:rPr lang="nl-NL" sz="1000" dirty="0">
                <a:latin typeface="Arial" panose="020B0604020202020204" pitchFamily="34" charset="0"/>
                <a:cs typeface="Arial" panose="020B0604020202020204" pitchFamily="34" charset="0"/>
              </a:rPr>
              <a:t>-in. Onze praktijk (30%) loopt daarmee achter op de </a:t>
            </a:r>
            <a:r>
              <a:rPr lang="nl-NL" sz="1000" dirty="0" err="1">
                <a:latin typeface="Arial" panose="020B0604020202020204" pitchFamily="34" charset="0"/>
                <a:cs typeface="Arial" panose="020B0604020202020204" pitchFamily="34" charset="0"/>
              </a:rPr>
              <a:t>banchmark</a:t>
            </a:r>
            <a:r>
              <a:rPr lang="nl-NL" sz="1000" dirty="0">
                <a:latin typeface="Arial" panose="020B0604020202020204" pitchFamily="34" charset="0"/>
                <a:cs typeface="Arial" panose="020B0604020202020204" pitchFamily="34" charset="0"/>
              </a:rPr>
              <a:t> (60%). We hebben een plan gemaakt een inhaalslag te maken komende tijd.  </a:t>
            </a:r>
          </a:p>
        </p:txBody>
      </p:sp>
      <p:sp>
        <p:nvSpPr>
          <p:cNvPr id="9" name="Rechthoek 8">
            <a:extLst>
              <a:ext uri="{FF2B5EF4-FFF2-40B4-BE49-F238E27FC236}">
                <a16:creationId xmlns:a16="http://schemas.microsoft.com/office/drawing/2014/main" id="{FFF226FE-BFA1-472B-9CF5-B9D2E24EA91E}"/>
              </a:ext>
            </a:extLst>
          </p:cNvPr>
          <p:cNvSpPr/>
          <p:nvPr/>
        </p:nvSpPr>
        <p:spPr>
          <a:xfrm>
            <a:off x="455263" y="1844824"/>
            <a:ext cx="4608511" cy="1815882"/>
          </a:xfrm>
          <a:prstGeom prst="rect">
            <a:avLst/>
          </a:prstGeom>
        </p:spPr>
        <p:txBody>
          <a:bodyPr wrap="square">
            <a:spAutoFit/>
          </a:bodyPr>
          <a:lstStyle/>
          <a:p>
            <a:r>
              <a:rPr lang="nl-NL" sz="1200" b="1" dirty="0">
                <a:solidFill>
                  <a:schemeClr val="accent1">
                    <a:lumMod val="75000"/>
                  </a:schemeClr>
                </a:solidFill>
                <a:latin typeface="Arial" panose="020B0604020202020204" pitchFamily="34" charset="0"/>
                <a:cs typeface="Arial" panose="020B0604020202020204" pitchFamily="34" charset="0"/>
              </a:rPr>
              <a:t>Veilig Incident Meldingen (VIM) </a:t>
            </a:r>
          </a:p>
          <a:p>
            <a:r>
              <a:rPr lang="nl-NL" sz="1000" dirty="0">
                <a:latin typeface="Arial" panose="020B0604020202020204" pitchFamily="34" charset="0"/>
                <a:cs typeface="Arial" panose="020B0604020202020204" pitchFamily="34" charset="0"/>
              </a:rPr>
              <a:t>De leden van de commissie in 2024 waren: W. de Vries (POH), </a:t>
            </a:r>
            <a:r>
              <a:rPr lang="nl-NL" sz="1000" dirty="0" err="1">
                <a:latin typeface="Arial" panose="020B0604020202020204" pitchFamily="34" charset="0"/>
                <a:cs typeface="Arial" panose="020B0604020202020204" pitchFamily="34" charset="0"/>
              </a:rPr>
              <a:t>K.Moormann</a:t>
            </a:r>
            <a:r>
              <a:rPr lang="nl-NL" sz="1000" dirty="0">
                <a:latin typeface="Arial" panose="020B0604020202020204" pitchFamily="34" charset="0"/>
                <a:cs typeface="Arial" panose="020B0604020202020204" pitchFamily="34" charset="0"/>
              </a:rPr>
              <a:t> (huisarts en VIM-voorzitter), C. van der Rijst (huisarts) en B. Lenssinck (hoofdassistente). De commissie kwam 6 keer bijeen. </a:t>
            </a:r>
          </a:p>
          <a:p>
            <a:r>
              <a:rPr lang="nl-NL" sz="1000" dirty="0">
                <a:latin typeface="Arial" panose="020B0604020202020204" pitchFamily="34" charset="0"/>
                <a:cs typeface="Arial" panose="020B0604020202020204" pitchFamily="34" charset="0"/>
              </a:rPr>
              <a:t>Ernstige incidenten of calamiteiten hebben zich niet voorgedaan, waardoor geen directe actie of melding nodig was. Er is 2x een VIM-week als stimulans gehouden. De meeste meldingen gingen over het urineprotocol. Er waren daarnaast een paar meldingen over medicatie herhalingen. De belangrijkste melding ging om  het versturen van medische gegevens naar derden zonder machtigingsformulier. De benodigde acties ter verbetering werden ondernomen. Er werd tevens een VIM jaarverslag gemaakt.</a:t>
            </a:r>
          </a:p>
        </p:txBody>
      </p:sp>
      <p:sp>
        <p:nvSpPr>
          <p:cNvPr id="6" name="Rechthoek 5">
            <a:extLst>
              <a:ext uri="{FF2B5EF4-FFF2-40B4-BE49-F238E27FC236}">
                <a16:creationId xmlns:a16="http://schemas.microsoft.com/office/drawing/2014/main" id="{F61308D6-0A72-4D96-9519-6326C2680113}"/>
              </a:ext>
            </a:extLst>
          </p:cNvPr>
          <p:cNvSpPr/>
          <p:nvPr/>
        </p:nvSpPr>
        <p:spPr>
          <a:xfrm>
            <a:off x="488505" y="5157192"/>
            <a:ext cx="8405856" cy="1754326"/>
          </a:xfrm>
          <a:prstGeom prst="rect">
            <a:avLst/>
          </a:prstGeom>
        </p:spPr>
        <p:txBody>
          <a:bodyPr wrap="square">
            <a:spAutoFit/>
          </a:bodyPr>
          <a:lstStyle/>
          <a:p>
            <a:endParaRPr lang="nl-NL" sz="1200" b="1" dirty="0">
              <a:solidFill>
                <a:srgbClr val="7FD13B">
                  <a:lumMod val="75000"/>
                </a:srgbClr>
              </a:solidFill>
              <a:latin typeface="Arial" panose="020B0604020202020204" pitchFamily="34" charset="0"/>
              <a:cs typeface="Arial" panose="020B0604020202020204" pitchFamily="34" charset="0"/>
            </a:endParaRPr>
          </a:p>
          <a:p>
            <a:endParaRPr lang="nl-NL" sz="1200" b="1" dirty="0">
              <a:solidFill>
                <a:srgbClr val="7FD13B">
                  <a:lumMod val="75000"/>
                </a:srgbClr>
              </a:solidFill>
              <a:latin typeface="Arial" panose="020B0604020202020204" pitchFamily="34" charset="0"/>
              <a:cs typeface="Arial" panose="020B0604020202020204" pitchFamily="34" charset="0"/>
            </a:endParaRPr>
          </a:p>
          <a:p>
            <a:r>
              <a:rPr lang="nl-NL" sz="1200" b="1" dirty="0">
                <a:solidFill>
                  <a:srgbClr val="7FD13B">
                    <a:lumMod val="75000"/>
                  </a:srgbClr>
                </a:solidFill>
                <a:latin typeface="Arial" panose="020B0604020202020204" pitchFamily="34" charset="0"/>
                <a:cs typeface="Arial" panose="020B0604020202020204" pitchFamily="34" charset="0"/>
              </a:rPr>
              <a:t>Scholing medewerkers</a:t>
            </a:r>
          </a:p>
          <a:p>
            <a:r>
              <a:rPr lang="nl-NL" sz="1000" dirty="0">
                <a:latin typeface="Arial" panose="020B0604020202020204" pitchFamily="34" charset="0"/>
                <a:cs typeface="Arial" panose="020B0604020202020204" pitchFamily="34" charset="0"/>
              </a:rPr>
              <a:t>Enkele huisartsen en praktijkondersteuners GGZ volgden nascholingen vanuit de regiozorg over positieve gezondheid en oplossingsgericht werken.</a:t>
            </a:r>
          </a:p>
          <a:p>
            <a:r>
              <a:rPr lang="nl-NL" sz="1000" dirty="0">
                <a:latin typeface="Arial" panose="020B0604020202020204" pitchFamily="34" charset="0"/>
                <a:cs typeface="Arial" panose="020B0604020202020204" pitchFamily="34" charset="0"/>
              </a:rPr>
              <a:t>De praktijkondersteuners </a:t>
            </a:r>
            <a:r>
              <a:rPr lang="nl-NL" sz="1000" dirty="0" err="1">
                <a:latin typeface="Arial" panose="020B0604020202020204" pitchFamily="34" charset="0"/>
                <a:cs typeface="Arial" panose="020B0604020202020204" pitchFamily="34" charset="0"/>
              </a:rPr>
              <a:t>somatiek</a:t>
            </a:r>
            <a:r>
              <a:rPr lang="nl-NL" sz="1000" dirty="0">
                <a:latin typeface="Arial" panose="020B0604020202020204" pitchFamily="34" charset="0"/>
                <a:cs typeface="Arial" panose="020B0604020202020204" pitchFamily="34" charset="0"/>
              </a:rPr>
              <a:t> schoolden zich bij op het gebied van DM2 door een insulinecursus te volgen en naar het </a:t>
            </a:r>
            <a:r>
              <a:rPr lang="nl-NL" sz="1000" dirty="0" err="1">
                <a:latin typeface="Arial" panose="020B0604020202020204" pitchFamily="34" charset="0"/>
                <a:cs typeface="Arial" panose="020B0604020202020204" pitchFamily="34" charset="0"/>
              </a:rPr>
              <a:t>langerhans</a:t>
            </a:r>
            <a:r>
              <a:rPr lang="nl-NL" sz="1000" dirty="0">
                <a:latin typeface="Arial" panose="020B0604020202020204" pitchFamily="34" charset="0"/>
                <a:cs typeface="Arial" panose="020B0604020202020204" pitchFamily="34" charset="0"/>
              </a:rPr>
              <a:t> symposium te gaan. </a:t>
            </a:r>
          </a:p>
          <a:p>
            <a:r>
              <a:rPr lang="nl-NL" sz="1000" dirty="0">
                <a:latin typeface="Arial" panose="020B0604020202020204" pitchFamily="34" charset="0"/>
                <a:cs typeface="Arial" panose="020B0604020202020204" pitchFamily="34" charset="0"/>
              </a:rPr>
              <a:t>In het voorjaar volgden we als team een scholing over triage van agressie.</a:t>
            </a:r>
          </a:p>
          <a:p>
            <a:r>
              <a:rPr lang="nl-NL" sz="1000" dirty="0">
                <a:latin typeface="Arial" panose="020B0604020202020204" pitchFamily="34" charset="0"/>
                <a:cs typeface="Arial" panose="020B0604020202020204" pitchFamily="34" charset="0"/>
              </a:rPr>
              <a:t>Ook volgde het team een opfristraining BLS/AED. </a:t>
            </a:r>
          </a:p>
          <a:p>
            <a:endParaRPr lang="nl-NL" sz="1200" b="1" dirty="0">
              <a:solidFill>
                <a:srgbClr val="7FD13B">
                  <a:lumMod val="75000"/>
                </a:srgbClr>
              </a:solidFill>
              <a:latin typeface="Arial" panose="020B0604020202020204" pitchFamily="34" charset="0"/>
              <a:cs typeface="Arial" panose="020B0604020202020204" pitchFamily="34" charset="0"/>
            </a:endParaRPr>
          </a:p>
        </p:txBody>
      </p:sp>
      <p:graphicFrame>
        <p:nvGraphicFramePr>
          <p:cNvPr id="2" name="Tabel 1">
            <a:extLst>
              <a:ext uri="{FF2B5EF4-FFF2-40B4-BE49-F238E27FC236}">
                <a16:creationId xmlns:a16="http://schemas.microsoft.com/office/drawing/2014/main" id="{4A488090-0936-4522-8045-DB8A77A21808}"/>
              </a:ext>
            </a:extLst>
          </p:cNvPr>
          <p:cNvGraphicFramePr>
            <a:graphicFrameLocks noGrp="1"/>
          </p:cNvGraphicFramePr>
          <p:nvPr>
            <p:extLst>
              <p:ext uri="{D42A27DB-BD31-4B8C-83A1-F6EECF244321}">
                <p14:modId xmlns:p14="http://schemas.microsoft.com/office/powerpoint/2010/main" val="1488170380"/>
              </p:ext>
            </p:extLst>
          </p:nvPr>
        </p:nvGraphicFramePr>
        <p:xfrm>
          <a:off x="5241032" y="1844824"/>
          <a:ext cx="3532632" cy="1584177"/>
        </p:xfrm>
        <a:graphic>
          <a:graphicData uri="http://schemas.openxmlformats.org/drawingml/2006/table">
            <a:tbl>
              <a:tblPr firstRow="1" firstCol="1" bandRow="1"/>
              <a:tblGrid>
                <a:gridCol w="3024632">
                  <a:extLst>
                    <a:ext uri="{9D8B030D-6E8A-4147-A177-3AD203B41FA5}">
                      <a16:colId xmlns:a16="http://schemas.microsoft.com/office/drawing/2014/main" val="1720115035"/>
                    </a:ext>
                  </a:extLst>
                </a:gridCol>
                <a:gridCol w="508000">
                  <a:extLst>
                    <a:ext uri="{9D8B030D-6E8A-4147-A177-3AD203B41FA5}">
                      <a16:colId xmlns:a16="http://schemas.microsoft.com/office/drawing/2014/main" val="2218866613"/>
                    </a:ext>
                  </a:extLst>
                </a:gridCol>
              </a:tblGrid>
              <a:tr h="226311">
                <a:tc>
                  <a:txBody>
                    <a:bodyPr/>
                    <a:lstStyle/>
                    <a:p>
                      <a:pPr>
                        <a:lnSpc>
                          <a:spcPct val="107000"/>
                        </a:lnSpc>
                        <a:spcAft>
                          <a:spcPts val="800"/>
                        </a:spcAft>
                      </a:pPr>
                      <a:r>
                        <a:rPr lang="nl-NL" sz="1100">
                          <a:effectLst/>
                          <a:latin typeface="Calibri" panose="020F0502020204030204" pitchFamily="34" charset="0"/>
                          <a:ea typeface="Calibri" panose="020F0502020204030204" pitchFamily="34" charset="0"/>
                          <a:cs typeface="Times New Roman" panose="02020603050405020304" pitchFamily="18" charset="0"/>
                        </a:rPr>
                        <a:t>VIM Meldingen</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D13B"/>
                    </a:solidFill>
                  </a:tcPr>
                </a:tc>
                <a:tc>
                  <a:txBody>
                    <a:bodyPr/>
                    <a:lstStyle/>
                    <a:p>
                      <a:pPr algn="ctr">
                        <a:lnSpc>
                          <a:spcPct val="107000"/>
                        </a:lnSpc>
                        <a:spcAft>
                          <a:spcPts val="800"/>
                        </a:spcAft>
                      </a:pPr>
                      <a:r>
                        <a:rPr lang="nl-NL"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2024</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D13B"/>
                    </a:solidFill>
                  </a:tcPr>
                </a:tc>
                <a:extLst>
                  <a:ext uri="{0D108BD9-81ED-4DB2-BD59-A6C34878D82A}">
                    <a16:rowId xmlns:a16="http://schemas.microsoft.com/office/drawing/2014/main" val="855031291"/>
                  </a:ext>
                </a:extLst>
              </a:tr>
              <a:tr h="226311">
                <a:tc>
                  <a:txBody>
                    <a:bodyPr/>
                    <a:lstStyle/>
                    <a:p>
                      <a:pPr>
                        <a:lnSpc>
                          <a:spcPct val="107000"/>
                        </a:lnSpc>
                        <a:spcAft>
                          <a:spcPts val="800"/>
                        </a:spcAft>
                      </a:pPr>
                      <a:r>
                        <a:rPr lang="nl-NL"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Aantal meldingen totaal</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D13B"/>
                    </a:solidFill>
                  </a:tcPr>
                </a:tc>
                <a:tc>
                  <a:txBody>
                    <a:bodyPr/>
                    <a:lstStyle/>
                    <a:p>
                      <a:pPr algn="ctr">
                        <a:lnSpc>
                          <a:spcPct val="107000"/>
                        </a:lnSpc>
                        <a:spcAft>
                          <a:spcPts val="800"/>
                        </a:spcAft>
                      </a:pPr>
                      <a:r>
                        <a:rPr lang="nl-NL"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53</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FD13B"/>
                    </a:solidFill>
                  </a:tcPr>
                </a:tc>
                <a:extLst>
                  <a:ext uri="{0D108BD9-81ED-4DB2-BD59-A6C34878D82A}">
                    <a16:rowId xmlns:a16="http://schemas.microsoft.com/office/drawing/2014/main" val="2243291799"/>
                  </a:ext>
                </a:extLst>
              </a:tr>
              <a:tr h="226311">
                <a:tc>
                  <a:txBody>
                    <a:bodyPr/>
                    <a:lstStyle/>
                    <a:p>
                      <a:pPr>
                        <a:lnSpc>
                          <a:spcPct val="107000"/>
                        </a:lnSpc>
                        <a:spcAft>
                          <a:spcPts val="800"/>
                        </a:spcAft>
                      </a:pPr>
                      <a:r>
                        <a:rPr lang="nl-NL"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Zorgverlening inhoudelijk</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tc>
                  <a:txBody>
                    <a:bodyPr/>
                    <a:lstStyle/>
                    <a:p>
                      <a:pPr algn="ct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15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extLst>
                  <a:ext uri="{0D108BD9-81ED-4DB2-BD59-A6C34878D82A}">
                    <a16:rowId xmlns:a16="http://schemas.microsoft.com/office/drawing/2014/main" val="482582291"/>
                  </a:ext>
                </a:extLst>
              </a:tr>
              <a:tr h="226311">
                <a:tc>
                  <a:txBody>
                    <a:bodyPr/>
                    <a:lstStyle/>
                    <a:p>
                      <a:pPr>
                        <a:lnSpc>
                          <a:spcPct val="107000"/>
                        </a:lnSpc>
                        <a:spcAft>
                          <a:spcPts val="800"/>
                        </a:spcAft>
                      </a:pPr>
                      <a:r>
                        <a:rPr lang="nl-NL" sz="1100" kern="1200" dirty="0">
                          <a:solidFill>
                            <a:schemeClr val="tx1"/>
                          </a:solidFill>
                          <a:effectLst/>
                          <a:latin typeface="+mn-lt"/>
                          <a:ea typeface="+mn-ea"/>
                          <a:cs typeface="+mn-cs"/>
                        </a:rPr>
                        <a:t>Financiën, verzekering, administratie </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tc>
                  <a:txBody>
                    <a:bodyPr/>
                    <a:lstStyle/>
                    <a:p>
                      <a:pPr algn="ct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19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extLst>
                  <a:ext uri="{0D108BD9-81ED-4DB2-BD59-A6C34878D82A}">
                    <a16:rowId xmlns:a16="http://schemas.microsoft.com/office/drawing/2014/main" val="1435177788"/>
                  </a:ext>
                </a:extLst>
              </a:tr>
              <a:tr h="226311">
                <a:tc>
                  <a:txBody>
                    <a:bodyPr/>
                    <a:lstStyle/>
                    <a:p>
                      <a:pPr>
                        <a:lnSpc>
                          <a:spcPct val="107000"/>
                        </a:lnSpc>
                        <a:spcAft>
                          <a:spcPts val="800"/>
                        </a:spcAft>
                      </a:pPr>
                      <a:r>
                        <a:rPr lang="nl-NL" sz="1100" kern="1200" dirty="0">
                          <a:solidFill>
                            <a:schemeClr val="tx1"/>
                          </a:solidFill>
                          <a:effectLst/>
                          <a:latin typeface="+mn-lt"/>
                          <a:ea typeface="+mn-ea"/>
                          <a:cs typeface="+mn-cs"/>
                        </a:rPr>
                        <a:t>Materiaal, apparatuur, gebouw </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tc>
                  <a:txBody>
                    <a:bodyPr/>
                    <a:lstStyle/>
                    <a:p>
                      <a:pPr algn="ct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extLst>
                  <a:ext uri="{0D108BD9-81ED-4DB2-BD59-A6C34878D82A}">
                    <a16:rowId xmlns:a16="http://schemas.microsoft.com/office/drawing/2014/main" val="1744602059"/>
                  </a:ext>
                </a:extLst>
              </a:tr>
              <a:tr h="226311">
                <a:tc>
                  <a:txBody>
                    <a:bodyPr/>
                    <a:lstStyle/>
                    <a:p>
                      <a:pPr>
                        <a:lnSpc>
                          <a:spcPct val="107000"/>
                        </a:lnSpc>
                        <a:spcAft>
                          <a:spcPts val="800"/>
                        </a:spcAft>
                      </a:pPr>
                      <a:r>
                        <a:rPr lang="nl-NL" sz="1100" kern="1200" dirty="0">
                          <a:solidFill>
                            <a:schemeClr val="tx1"/>
                          </a:solidFill>
                          <a:effectLst/>
                          <a:latin typeface="+mn-lt"/>
                          <a:ea typeface="+mn-ea"/>
                          <a:cs typeface="+mn-cs"/>
                        </a:rPr>
                        <a:t>Privacy en datalekken </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tc>
                  <a:txBody>
                    <a:bodyPr/>
                    <a:lstStyle/>
                    <a:p>
                      <a:pPr algn="ct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extLst>
                  <a:ext uri="{0D108BD9-81ED-4DB2-BD59-A6C34878D82A}">
                    <a16:rowId xmlns:a16="http://schemas.microsoft.com/office/drawing/2014/main" val="362186949"/>
                  </a:ext>
                </a:extLst>
              </a:tr>
              <a:tr h="226311">
                <a:tc>
                  <a:txBody>
                    <a:bodyPr/>
                    <a:lstStyle/>
                    <a:p>
                      <a:pPr>
                        <a:lnSpc>
                          <a:spcPct val="107000"/>
                        </a:lnSpc>
                        <a:spcAft>
                          <a:spcPts val="800"/>
                        </a:spcAft>
                      </a:pPr>
                      <a:r>
                        <a:rPr lang="nl-NL" sz="1100" kern="1200" dirty="0">
                          <a:solidFill>
                            <a:schemeClr val="tx1"/>
                          </a:solidFill>
                          <a:effectLst/>
                          <a:latin typeface="+mn-lt"/>
                          <a:ea typeface="+mn-ea"/>
                          <a:cs typeface="+mn-cs"/>
                        </a:rPr>
                        <a:t>Patiëntgerichtheid en service </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tc>
                  <a:txBody>
                    <a:bodyPr/>
                    <a:lstStyle/>
                    <a:p>
                      <a:pPr algn="ctr">
                        <a:lnSpc>
                          <a:spcPct val="107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E6B8"/>
                    </a:solidFill>
                  </a:tcPr>
                </a:tc>
                <a:extLst>
                  <a:ext uri="{0D108BD9-81ED-4DB2-BD59-A6C34878D82A}">
                    <a16:rowId xmlns:a16="http://schemas.microsoft.com/office/drawing/2014/main" val="1755620296"/>
                  </a:ext>
                </a:extLst>
              </a:tr>
            </a:tbl>
          </a:graphicData>
        </a:graphic>
      </p:graphicFrame>
    </p:spTree>
    <p:extLst>
      <p:ext uri="{BB962C8B-B14F-4D97-AF65-F5344CB8AC3E}">
        <p14:creationId xmlns:p14="http://schemas.microsoft.com/office/powerpoint/2010/main" val="1744920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697248" y="5855250"/>
            <a:ext cx="1623904" cy="435272"/>
          </a:xfrm>
          <a:prstGeom prst="rect">
            <a:avLst/>
          </a:prstGeom>
        </p:spPr>
        <p:txBody>
          <a:bodyPr wrap="square" lIns="95782" tIns="47891" rIns="95782" bIns="47891">
            <a:spAutoFit/>
          </a:bodyPr>
          <a:lstStyle/>
          <a:p>
            <a:endParaRPr lang="nl-NL" sz="1100" dirty="0">
              <a:latin typeface="Arial" pitchFamily="34" charset="0"/>
              <a:cs typeface="Arial" pitchFamily="34" charset="0"/>
            </a:endParaRPr>
          </a:p>
          <a:p>
            <a:endParaRPr lang="nl-NL" sz="1100" dirty="0">
              <a:latin typeface="Arial" pitchFamily="34" charset="0"/>
              <a:cs typeface="Arial" pitchFamily="34" charset="0"/>
            </a:endParaRPr>
          </a:p>
        </p:txBody>
      </p:sp>
      <p:sp>
        <p:nvSpPr>
          <p:cNvPr id="11" name="Rechthoek 10"/>
          <p:cNvSpPr/>
          <p:nvPr/>
        </p:nvSpPr>
        <p:spPr>
          <a:xfrm>
            <a:off x="429527" y="3717032"/>
            <a:ext cx="7907849" cy="4216539"/>
          </a:xfrm>
          <a:prstGeom prst="rect">
            <a:avLst/>
          </a:prstGeom>
        </p:spPr>
        <p:txBody>
          <a:bodyPr wrap="square">
            <a:spAutoFit/>
          </a:bodyPr>
          <a:lstStyle/>
          <a:p>
            <a:r>
              <a:rPr lang="nl-NL" sz="12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t>Doelen 2025</a:t>
            </a:r>
          </a:p>
          <a:p>
            <a:pPr marL="228600" indent="-228600">
              <a:buAutoNum type="arabicPeriod"/>
            </a:pPr>
            <a:r>
              <a:rPr lang="nl-NL" sz="1000" i="1" dirty="0">
                <a:latin typeface="Arial" panose="020B0604020202020204" pitchFamily="34" charset="0"/>
                <a:ea typeface="Calibri" panose="020F0502020204030204" pitchFamily="34" charset="0"/>
                <a:cs typeface="Arial" panose="020B0604020202020204" pitchFamily="34" charset="0"/>
              </a:rPr>
              <a:t>Kwaliteit</a:t>
            </a:r>
            <a:r>
              <a:rPr lang="nl-NL" sz="1000" dirty="0">
                <a:latin typeface="Arial" panose="020B0604020202020204" pitchFamily="34" charset="0"/>
                <a:ea typeface="Calibri" panose="020F0502020204030204" pitchFamily="34" charset="0"/>
                <a:cs typeface="Arial" panose="020B0604020202020204" pitchFamily="34" charset="0"/>
              </a:rPr>
              <a:t>: Borgen gebruik huisartsmonitor. Thema verduurzamen in de huisartsenpraktijk oppakken. RI&amp;E meting uitvoeren, BHV team op orde brengen. </a:t>
            </a:r>
            <a:r>
              <a:rPr lang="nl-NL" sz="1000" dirty="0" err="1">
                <a:latin typeface="Arial" panose="020B0604020202020204" pitchFamily="34" charset="0"/>
                <a:ea typeface="Calibri" panose="020F0502020204030204" pitchFamily="34" charset="0"/>
                <a:cs typeface="Arial" panose="020B0604020202020204" pitchFamily="34" charset="0"/>
              </a:rPr>
              <a:t>Leanproject</a:t>
            </a:r>
            <a:r>
              <a:rPr lang="nl-NL" sz="1000" dirty="0">
                <a:latin typeface="Arial" panose="020B0604020202020204" pitchFamily="34" charset="0"/>
                <a:ea typeface="Calibri" panose="020F0502020204030204" pitchFamily="34" charset="0"/>
                <a:cs typeface="Arial" panose="020B0604020202020204" pitchFamily="34" charset="0"/>
              </a:rPr>
              <a:t> voorraadbeheer voortzetten en borgen. Percentage </a:t>
            </a:r>
            <a:r>
              <a:rPr lang="nl-NL" sz="1000" dirty="0" err="1">
                <a:latin typeface="Arial" panose="020B0604020202020204" pitchFamily="34" charset="0"/>
                <a:ea typeface="Calibri" panose="020F0502020204030204" pitchFamily="34" charset="0"/>
                <a:cs typeface="Arial" panose="020B0604020202020204" pitchFamily="34" charset="0"/>
              </a:rPr>
              <a:t>Opt</a:t>
            </a:r>
            <a:r>
              <a:rPr lang="nl-NL" sz="1000" dirty="0">
                <a:latin typeface="Arial" panose="020B0604020202020204" pitchFamily="34" charset="0"/>
                <a:ea typeface="Calibri" panose="020F0502020204030204" pitchFamily="34" charset="0"/>
                <a:cs typeface="Arial" panose="020B0604020202020204" pitchFamily="34" charset="0"/>
              </a:rPr>
              <a:t>-In vergroten. Wachtkamerscherm beter benutten. </a:t>
            </a:r>
          </a:p>
          <a:p>
            <a:pPr marL="228600" indent="-228600">
              <a:buAutoNum type="arabicPeriod"/>
            </a:pPr>
            <a:r>
              <a:rPr lang="nl-NL" sz="1000" i="1" dirty="0">
                <a:latin typeface="Arial" panose="020B0604020202020204" pitchFamily="34" charset="0"/>
                <a:ea typeface="Calibri" panose="020F0502020204030204" pitchFamily="34" charset="0"/>
                <a:cs typeface="Arial" panose="020B0604020202020204" pitchFamily="34" charset="0"/>
              </a:rPr>
              <a:t>Financiën op orde</a:t>
            </a:r>
            <a:r>
              <a:rPr lang="nl-NL" sz="1000" dirty="0">
                <a:latin typeface="Arial" panose="020B0604020202020204" pitchFamily="34" charset="0"/>
                <a:ea typeface="Calibri" panose="020F0502020204030204" pitchFamily="34" charset="0"/>
                <a:cs typeface="Arial" panose="020B0604020202020204" pitchFamily="34" charset="0"/>
              </a:rPr>
              <a:t>: optimalisatie huursituatie. Huurprijsafspraken gemeente onderhandelen. Administratieve processen op orde brengen </a:t>
            </a:r>
            <a:r>
              <a:rPr lang="nl-NL" sz="1000" dirty="0" err="1">
                <a:latin typeface="Arial" panose="020B0604020202020204" pitchFamily="34" charset="0"/>
                <a:ea typeface="Calibri" panose="020F0502020204030204" pitchFamily="34" charset="0"/>
                <a:cs typeface="Arial" panose="020B0604020202020204" pitchFamily="34" charset="0"/>
              </a:rPr>
              <a:t>tav</a:t>
            </a:r>
            <a:r>
              <a:rPr lang="nl-NL" sz="1000" dirty="0">
                <a:latin typeface="Arial" panose="020B0604020202020204" pitchFamily="34" charset="0"/>
                <a:ea typeface="Calibri" panose="020F0502020204030204" pitchFamily="34" charset="0"/>
                <a:cs typeface="Arial" panose="020B0604020202020204" pitchFamily="34" charset="0"/>
              </a:rPr>
              <a:t> patiëntenadministratie (in- en uitschrijvingen, geboortes, ION).</a:t>
            </a:r>
          </a:p>
          <a:p>
            <a:pPr marL="228600" indent="-228600">
              <a:buAutoNum type="arabicPeriod"/>
            </a:pPr>
            <a:r>
              <a:rPr lang="nl-NL" sz="1000" i="1" dirty="0">
                <a:latin typeface="Arial" panose="020B0604020202020204" pitchFamily="34" charset="0"/>
                <a:ea typeface="Calibri" panose="020F0502020204030204" pitchFamily="34" charset="0"/>
                <a:cs typeface="Arial" panose="020B0604020202020204" pitchFamily="34" charset="0"/>
              </a:rPr>
              <a:t>Werkdruk en werkplezier in balans</a:t>
            </a:r>
            <a:r>
              <a:rPr lang="nl-NL" sz="1000" dirty="0">
                <a:latin typeface="Arial" panose="020B0604020202020204" pitchFamily="34" charset="0"/>
                <a:ea typeface="Calibri" panose="020F0502020204030204" pitchFamily="34" charset="0"/>
                <a:cs typeface="Arial" panose="020B0604020202020204" pitchFamily="34" charset="0"/>
              </a:rPr>
              <a:t>: aantal fte op orde, goede verzuimbegeleiding, optimale vervanging bij verzuim, taakdelegatie </a:t>
            </a:r>
            <a:r>
              <a:rPr lang="nl-NL" sz="1000" dirty="0" err="1">
                <a:latin typeface="Arial" panose="020B0604020202020204" pitchFamily="34" charset="0"/>
                <a:ea typeface="Calibri" panose="020F0502020204030204" pitchFamily="34" charset="0"/>
                <a:cs typeface="Arial" panose="020B0604020202020204" pitchFamily="34" charset="0"/>
              </a:rPr>
              <a:t>prim</a:t>
            </a:r>
            <a:r>
              <a:rPr lang="nl-NL" sz="1000" dirty="0">
                <a:latin typeface="Arial" panose="020B0604020202020204" pitchFamily="34" charset="0"/>
                <a:ea typeface="Calibri" panose="020F0502020204030204" pitchFamily="34" charset="0"/>
                <a:cs typeface="Arial" panose="020B0604020202020204" pitchFamily="34" charset="0"/>
              </a:rPr>
              <a:t> CVRM?, baliebezetting optimaliseren, teams gebruik implementeren als prettig communicatiemiddel.</a:t>
            </a:r>
          </a:p>
          <a:p>
            <a:pPr marL="228600" indent="-228600">
              <a:buAutoNum type="arabicPeriod"/>
            </a:pPr>
            <a:r>
              <a:rPr lang="nl-NL" sz="1000" i="1" dirty="0">
                <a:latin typeface="Arial" panose="020B0604020202020204" pitchFamily="34" charset="0"/>
                <a:ea typeface="Calibri" panose="020F0502020204030204" pitchFamily="34" charset="0"/>
                <a:cs typeface="Arial" panose="020B0604020202020204" pitchFamily="34" charset="0"/>
              </a:rPr>
              <a:t>Patiënttevredenheid</a:t>
            </a:r>
            <a:r>
              <a:rPr lang="nl-NL" sz="1000" dirty="0">
                <a:latin typeface="Arial" panose="020B0604020202020204" pitchFamily="34" charset="0"/>
                <a:ea typeface="Calibri" panose="020F0502020204030204" pitchFamily="34" charset="0"/>
                <a:cs typeface="Arial" panose="020B0604020202020204" pitchFamily="34" charset="0"/>
              </a:rPr>
              <a:t>: </a:t>
            </a:r>
            <a:r>
              <a:rPr lang="nl-NL" sz="1000" dirty="0" err="1">
                <a:latin typeface="Arial" panose="020B0604020202020204" pitchFamily="34" charset="0"/>
                <a:ea typeface="Calibri" panose="020F0502020204030204" pitchFamily="34" charset="0"/>
                <a:cs typeface="Arial" panose="020B0604020202020204" pitchFamily="34" charset="0"/>
              </a:rPr>
              <a:t>Qualizorg</a:t>
            </a:r>
            <a:r>
              <a:rPr lang="nl-NL" sz="1000" dirty="0">
                <a:latin typeface="Arial" panose="020B0604020202020204" pitchFamily="34" charset="0"/>
                <a:ea typeface="Calibri" panose="020F0502020204030204" pitchFamily="34" charset="0"/>
                <a:cs typeface="Arial" panose="020B0604020202020204" pitchFamily="34" charset="0"/>
              </a:rPr>
              <a:t> inzetten als tool en </a:t>
            </a:r>
            <a:r>
              <a:rPr lang="nl-NL" sz="1000">
                <a:latin typeface="Arial" panose="020B0604020202020204" pitchFamily="34" charset="0"/>
                <a:ea typeface="Calibri" panose="020F0502020204030204" pitchFamily="34" charset="0"/>
                <a:cs typeface="Arial" panose="020B0604020202020204" pitchFamily="34" charset="0"/>
              </a:rPr>
              <a:t>respons vergroten, </a:t>
            </a:r>
            <a:r>
              <a:rPr lang="nl-NL" sz="1000" dirty="0">
                <a:latin typeface="Arial" panose="020B0604020202020204" pitchFamily="34" charset="0"/>
                <a:ea typeface="Calibri" panose="020F0502020204030204" pitchFamily="34" charset="0"/>
                <a:cs typeface="Arial" panose="020B0604020202020204" pitchFamily="34" charset="0"/>
              </a:rPr>
              <a:t>uitkomsten gebruiken als verbetermogelijkheden, klachten goed afhandelen en ook gebruiken als verbetermogelijkheid. Telefonische bereikbaarheid verbeteren (inzetten </a:t>
            </a:r>
            <a:r>
              <a:rPr lang="nl-NL" sz="1000" dirty="0" err="1">
                <a:latin typeface="Arial" panose="020B0604020202020204" pitchFamily="34" charset="0"/>
                <a:ea typeface="Calibri" panose="020F0502020204030204" pitchFamily="34" charset="0"/>
                <a:cs typeface="Arial" panose="020B0604020202020204" pitchFamily="34" charset="0"/>
              </a:rPr>
              <a:t>teleQ</a:t>
            </a:r>
            <a:r>
              <a:rPr lang="nl-NL" sz="1000" dirty="0">
                <a:latin typeface="Arial" panose="020B0604020202020204" pitchFamily="34" charset="0"/>
                <a:ea typeface="Calibri" panose="020F0502020204030204" pitchFamily="34" charset="0"/>
                <a:cs typeface="Arial" panose="020B0604020202020204" pitchFamily="34" charset="0"/>
              </a:rPr>
              <a:t>). 15 minutenspreekuur onderzoeken en </a:t>
            </a:r>
            <a:r>
              <a:rPr lang="nl-NL" sz="1000" dirty="0" err="1">
                <a:latin typeface="Arial" panose="020B0604020202020204" pitchFamily="34" charset="0"/>
                <a:ea typeface="Calibri" panose="020F0502020204030204" pitchFamily="34" charset="0"/>
                <a:cs typeface="Arial" panose="020B0604020202020204" pitchFamily="34" charset="0"/>
              </a:rPr>
              <a:t>evt</a:t>
            </a:r>
            <a:r>
              <a:rPr lang="nl-NL" sz="1000" dirty="0">
                <a:latin typeface="Arial" panose="020B0604020202020204" pitchFamily="34" charset="0"/>
                <a:ea typeface="Calibri" panose="020F0502020204030204" pitchFamily="34" charset="0"/>
                <a:cs typeface="Arial" panose="020B0604020202020204" pitchFamily="34" charset="0"/>
              </a:rPr>
              <a:t> starten (ook </a:t>
            </a:r>
            <a:r>
              <a:rPr lang="nl-NL" sz="1000" dirty="0" err="1">
                <a:latin typeface="Arial" panose="020B0604020202020204" pitchFamily="34" charset="0"/>
                <a:ea typeface="Calibri" panose="020F0502020204030204" pitchFamily="34" charset="0"/>
                <a:cs typeface="Arial" panose="020B0604020202020204" pitchFamily="34" charset="0"/>
              </a:rPr>
              <a:t>ikv</a:t>
            </a:r>
            <a:r>
              <a:rPr lang="nl-NL" sz="1000" dirty="0">
                <a:latin typeface="Arial" panose="020B0604020202020204" pitchFamily="34" charset="0"/>
                <a:ea typeface="Calibri" panose="020F0502020204030204" pitchFamily="34" charset="0"/>
                <a:cs typeface="Arial" panose="020B0604020202020204" pitchFamily="34" charset="0"/>
              </a:rPr>
              <a:t> MTVP)</a:t>
            </a:r>
          </a:p>
          <a:p>
            <a:pPr marL="228600" indent="-228600">
              <a:buAutoNum type="arabicPeriod"/>
            </a:pPr>
            <a:r>
              <a:rPr lang="nl-NL" sz="1000" i="1" dirty="0">
                <a:latin typeface="Arial" panose="020B0604020202020204" pitchFamily="34" charset="0"/>
                <a:ea typeface="Calibri" panose="020F0502020204030204" pitchFamily="34" charset="0"/>
                <a:cs typeface="Arial" panose="020B0604020202020204" pitchFamily="34" charset="0"/>
              </a:rPr>
              <a:t>Participeren wijkgerichte projecten</a:t>
            </a:r>
            <a:r>
              <a:rPr lang="nl-NL" sz="1000" dirty="0">
                <a:latin typeface="Arial" panose="020B0604020202020204" pitchFamily="34" charset="0"/>
                <a:ea typeface="Calibri" panose="020F0502020204030204" pitchFamily="34" charset="0"/>
                <a:cs typeface="Arial" panose="020B0604020202020204" pitchFamily="34" charset="0"/>
              </a:rPr>
              <a:t>: Verkennend gesprek opzetten in LR. WOR aanmeldingen evalueren en vergroten, deelname en verwijzing valpreventie, Actieve deelname 1</a:t>
            </a:r>
            <a:r>
              <a:rPr lang="nl-NL" sz="1000" baseline="30000" dirty="0">
                <a:latin typeface="Arial" panose="020B0604020202020204" pitchFamily="34" charset="0"/>
                <a:ea typeface="Calibri" panose="020F0502020204030204" pitchFamily="34" charset="0"/>
                <a:cs typeface="Arial" panose="020B0604020202020204" pitchFamily="34" charset="0"/>
              </a:rPr>
              <a:t>ste</a:t>
            </a:r>
            <a:r>
              <a:rPr lang="nl-NL" sz="1000" dirty="0">
                <a:latin typeface="Arial" panose="020B0604020202020204" pitchFamily="34" charset="0"/>
                <a:ea typeface="Calibri" panose="020F0502020204030204" pitchFamily="34" charset="0"/>
                <a:cs typeface="Arial" panose="020B0604020202020204" pitchFamily="34" charset="0"/>
              </a:rPr>
              <a:t> 1000 dagen bijeenkomsten en hechte buurtlunches die WSV organiseert. </a:t>
            </a:r>
          </a:p>
          <a:p>
            <a:pPr marL="228600" indent="-228600">
              <a:buAutoNum type="arabicPeriod"/>
            </a:pPr>
            <a:endParaRPr lang="nl-NL" sz="1000" dirty="0">
              <a:latin typeface="Arial" panose="020B0604020202020204" pitchFamily="34" charset="0"/>
              <a:ea typeface="Calibri" panose="020F0502020204030204" pitchFamily="34" charset="0"/>
              <a:cs typeface="Arial" panose="020B0604020202020204" pitchFamily="34" charset="0"/>
            </a:endParaRPr>
          </a:p>
          <a:p>
            <a:pPr marL="228600" indent="-228600">
              <a:buAutoNum type="arabicPeriod"/>
            </a:pPr>
            <a:endParaRPr lang="nl-NL" sz="10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marL="228600" indent="-228600">
              <a:buAutoNum type="arabicPeriod"/>
            </a:pPr>
            <a:endParaRPr lang="nl-NL" sz="10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endParaRPr lang="nl-NL" sz="12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endParaRPr lang="nl-NL" sz="12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endParaRPr lang="nl-NL" sz="12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endParaRPr lang="nl-NL" sz="12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endParaRPr lang="nl-NL" sz="12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endParaRPr lang="nl-NL" sz="12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endParaRPr lang="nl-NL" sz="12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endParaRPr lang="nl-NL" sz="12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p:txBody>
      </p:sp>
      <p:sp>
        <p:nvSpPr>
          <p:cNvPr id="17" name="Rechthoek 16">
            <a:extLst>
              <a:ext uri="{FF2B5EF4-FFF2-40B4-BE49-F238E27FC236}">
                <a16:creationId xmlns:a16="http://schemas.microsoft.com/office/drawing/2014/main" id="{CFD44D41-53B8-4F7D-AC9E-0AFE0C723AA6}"/>
              </a:ext>
            </a:extLst>
          </p:cNvPr>
          <p:cNvSpPr/>
          <p:nvPr/>
        </p:nvSpPr>
        <p:spPr>
          <a:xfrm>
            <a:off x="429527" y="189454"/>
            <a:ext cx="9433048" cy="3662541"/>
          </a:xfrm>
          <a:prstGeom prst="rect">
            <a:avLst/>
          </a:prstGeom>
        </p:spPr>
        <p:txBody>
          <a:bodyPr wrap="square">
            <a:spAutoFit/>
          </a:bodyPr>
          <a:lstStyle/>
          <a:p>
            <a:r>
              <a:rPr lang="nl-NL" sz="1200" b="1" dirty="0">
                <a:solidFill>
                  <a:schemeClr val="accent1">
                    <a:lumMod val="75000"/>
                  </a:schemeClr>
                </a:solidFill>
                <a:latin typeface="Arial" panose="020B0604020202020204" pitchFamily="34" charset="0"/>
                <a:cs typeface="Arial" panose="020B0604020202020204" pitchFamily="34" charset="0"/>
              </a:rPr>
              <a:t>Gerealiseerde doelen 2024</a:t>
            </a:r>
          </a:p>
          <a:p>
            <a:endParaRPr lang="nl-NL" sz="1000" dirty="0">
              <a:latin typeface="Arial" panose="020B0604020202020204" pitchFamily="34" charset="0"/>
              <a:cs typeface="Arial" panose="020B0604020202020204" pitchFamily="34" charset="0"/>
            </a:endParaRPr>
          </a:p>
          <a:p>
            <a:pPr lvl="0"/>
            <a:r>
              <a:rPr lang="nl-NL" sz="1000" dirty="0">
                <a:latin typeface="Arial" panose="020B0604020202020204" pitchFamily="34" charset="0"/>
                <a:cs typeface="Arial" panose="020B0604020202020204" pitchFamily="34" charset="0"/>
              </a:rPr>
              <a:t>Kerndoelen</a:t>
            </a:r>
          </a:p>
          <a:p>
            <a:pPr marL="228600" lvl="0" indent="-228600">
              <a:buAutoNum type="arabicPeriod"/>
            </a:pPr>
            <a:r>
              <a:rPr lang="nl-NL" sz="1000" i="1" dirty="0">
                <a:latin typeface="Arial" panose="020B0604020202020204" pitchFamily="34" charset="0"/>
                <a:cs typeface="Arial" panose="020B0604020202020204" pitchFamily="34" charset="0"/>
              </a:rPr>
              <a:t>Kwaliteit</a:t>
            </a:r>
            <a:r>
              <a:rPr lang="nl-NL" sz="1000" dirty="0">
                <a:latin typeface="Arial" panose="020B0604020202020204" pitchFamily="34" charset="0"/>
                <a:cs typeface="Arial" panose="020B0604020202020204" pitchFamily="34" charset="0"/>
              </a:rPr>
              <a:t>: in dec 2024 hadden we de driejaarlijkse grote audit. Deze verliep goed. De nieuwe hoofdassistente moest in sneltreinvaart ingewerkt worden in checklijsten en processen hiertoe. Door meer taken te verdelen en ook een tweede taakverantwoordelijke aan te wijzen verliep </a:t>
            </a:r>
            <a:r>
              <a:rPr lang="nl-NL" sz="1000" dirty="0" err="1">
                <a:latin typeface="Arial" panose="020B0604020202020204" pitchFamily="34" charset="0"/>
                <a:cs typeface="Arial" panose="020B0604020202020204" pitchFamily="34" charset="0"/>
              </a:rPr>
              <a:t>eea</a:t>
            </a:r>
            <a:r>
              <a:rPr lang="nl-NL" sz="1000" dirty="0">
                <a:latin typeface="Arial" panose="020B0604020202020204" pitchFamily="34" charset="0"/>
                <a:cs typeface="Arial" panose="020B0604020202020204" pitchFamily="34" charset="0"/>
              </a:rPr>
              <a:t>. goed. Ook het kwaliteitssysteem “de huisartsmonitor” van waaruit herinneringsmail gestuurd worden is hier erg helpend bij. Ook </a:t>
            </a:r>
            <a:r>
              <a:rPr lang="nl-NL" sz="1000" dirty="0" err="1">
                <a:latin typeface="Arial" panose="020B0604020202020204" pitchFamily="34" charset="0"/>
                <a:cs typeface="Arial" panose="020B0604020202020204" pitchFamily="34" charset="0"/>
              </a:rPr>
              <a:t>VIM’s</a:t>
            </a:r>
            <a:r>
              <a:rPr lang="nl-NL" sz="1000" dirty="0">
                <a:latin typeface="Arial" panose="020B0604020202020204" pitchFamily="34" charset="0"/>
                <a:cs typeface="Arial" panose="020B0604020202020204" pitchFamily="34" charset="0"/>
              </a:rPr>
              <a:t> en klachten worden nu in de huisartsmonitor bijgehouden. Als team verversten we het agressieprotocol en volgden we een training op onze locatie </a:t>
            </a:r>
            <a:r>
              <a:rPr lang="nl-NL" sz="1000" dirty="0" err="1">
                <a:latin typeface="Arial" panose="020B0604020202020204" pitchFamily="34" charset="0"/>
                <a:cs typeface="Arial" panose="020B0604020202020204" pitchFamily="34" charset="0"/>
              </a:rPr>
              <a:t>tav</a:t>
            </a:r>
            <a:r>
              <a:rPr lang="nl-NL" sz="1000" dirty="0">
                <a:latin typeface="Arial" panose="020B0604020202020204" pitchFamily="34" charset="0"/>
                <a:cs typeface="Arial" panose="020B0604020202020204" pitchFamily="34" charset="0"/>
              </a:rPr>
              <a:t>. het omgaan met agressie.</a:t>
            </a:r>
          </a:p>
          <a:p>
            <a:pPr marL="228600" lvl="0" indent="-228600">
              <a:buAutoNum type="arabicPeriod"/>
            </a:pPr>
            <a:r>
              <a:rPr lang="nl-NL" sz="1000" i="1" dirty="0">
                <a:latin typeface="Arial" panose="020B0604020202020204" pitchFamily="34" charset="0"/>
                <a:cs typeface="Arial" panose="020B0604020202020204" pitchFamily="34" charset="0"/>
              </a:rPr>
              <a:t>Verzelfstandiging</a:t>
            </a:r>
            <a:r>
              <a:rPr lang="nl-NL" sz="1000" dirty="0">
                <a:latin typeface="Arial" panose="020B0604020202020204" pitchFamily="34" charset="0"/>
                <a:cs typeface="Arial" panose="020B0604020202020204" pitchFamily="34" charset="0"/>
              </a:rPr>
              <a:t>: zoals eerder genoemd zijn we per 1 juli 2024 een zelfstandige maatschap geworden met 3 maten. We hebben ons losgekoppeld van de stichting SGU. Alle contracten en processen werden omgezet en op naam van maatschap “huisartsenpraktijk Het Zand” gezet. De maten legden onderling hun taakverdeling vast. Met goede adviseurs van een accountancybureau werd alles goed financieel onderzocht en werd een begroting voor Q3 en Q4 gemaakt en werden alle verzekeringen goed vastgelegd. We namen als maatschap verplicht het </a:t>
            </a:r>
            <a:r>
              <a:rPr lang="nl-NL" sz="1000" dirty="0" err="1">
                <a:latin typeface="Arial" panose="020B0604020202020204" pitchFamily="34" charset="0"/>
                <a:cs typeface="Arial" panose="020B0604020202020204" pitchFamily="34" charset="0"/>
              </a:rPr>
              <a:t>hoofdhuurderschap</a:t>
            </a:r>
            <a:r>
              <a:rPr lang="nl-NL" sz="1000" dirty="0">
                <a:latin typeface="Arial" panose="020B0604020202020204" pitchFamily="34" charset="0"/>
                <a:cs typeface="Arial" panose="020B0604020202020204" pitchFamily="34" charset="0"/>
              </a:rPr>
              <a:t> over van de stichting met de gemeente. Met alle huurders in het pand werden nieuwe contracten opgesteld. Ook bij deze overname vroegen we juridisch advies. Alle medewerkers kwamen in dienst van de maatschap. </a:t>
            </a:r>
          </a:p>
          <a:p>
            <a:pPr marL="228600" lvl="0" indent="-228600">
              <a:buAutoNum type="arabicPeriod"/>
            </a:pPr>
            <a:r>
              <a:rPr lang="nl-NL" sz="1000" i="1" dirty="0">
                <a:latin typeface="Arial" panose="020B0604020202020204" pitchFamily="34" charset="0"/>
                <a:cs typeface="Arial" panose="020B0604020202020204" pitchFamily="34" charset="0"/>
              </a:rPr>
              <a:t>Formatie op orde</a:t>
            </a:r>
            <a:r>
              <a:rPr lang="nl-NL" sz="1000" dirty="0">
                <a:latin typeface="Arial" panose="020B0604020202020204" pitchFamily="34" charset="0"/>
                <a:cs typeface="Arial" panose="020B0604020202020204" pitchFamily="34" charset="0"/>
              </a:rPr>
              <a:t>: het bleef en blijft een continu uitdagend proces om de bezetting op orde te krijgen met de krapte in de arbeidsmarkt van doktersassistentes en POH-s. Vooral de bezetting van de doktersassistentes blijft veel aandacht vragen. Deels heeft dit met verloop te maken door het starten van een maatschap en pensionering, deels met langdurige ziekte en veelvuldig verzuim. Ondanks de inzet van ZZP-</a:t>
            </a:r>
            <a:r>
              <a:rPr lang="nl-NL" sz="1000" dirty="0" err="1">
                <a:latin typeface="Arial" panose="020B0604020202020204" pitchFamily="34" charset="0"/>
                <a:cs typeface="Arial" panose="020B0604020202020204" pitchFamily="34" charset="0"/>
              </a:rPr>
              <a:t>ers</a:t>
            </a:r>
            <a:r>
              <a:rPr lang="nl-NL" sz="1000" dirty="0">
                <a:latin typeface="Arial" panose="020B0604020202020204" pitchFamily="34" charset="0"/>
                <a:cs typeface="Arial" panose="020B0604020202020204" pitchFamily="34" charset="0"/>
              </a:rPr>
              <a:t> en detachering via </a:t>
            </a:r>
            <a:r>
              <a:rPr lang="nl-NL" sz="1000" dirty="0" err="1">
                <a:latin typeface="Arial" panose="020B0604020202020204" pitchFamily="34" charset="0"/>
                <a:cs typeface="Arial" panose="020B0604020202020204" pitchFamily="34" charset="0"/>
              </a:rPr>
              <a:t>CareAbout</a:t>
            </a:r>
            <a:r>
              <a:rPr lang="nl-NL" sz="1000" dirty="0">
                <a:latin typeface="Arial" panose="020B0604020202020204" pitchFamily="34" charset="0"/>
                <a:cs typeface="Arial" panose="020B0604020202020204" pitchFamily="34" charset="0"/>
              </a:rPr>
              <a:t> blijft het passen en meten, maar heeft het assistententeam toch vaak te maken met onderbezetting gehad. Dit heeft zijn weerslag op het team en op de patiënten. De telefonische bereikbaarheid is daarom vaak niet optimaal en patiënten vinden dit onprettig. Gelukkig hebben er geen calamiteiten plaatsgevonden. </a:t>
            </a:r>
          </a:p>
          <a:p>
            <a:pPr marL="228600" lvl="0" indent="-228600">
              <a:buAutoNum type="arabicPeriod"/>
            </a:pPr>
            <a:r>
              <a:rPr lang="nl-NL" sz="1000" i="1" dirty="0">
                <a:latin typeface="Arial" panose="020B0604020202020204" pitchFamily="34" charset="0"/>
                <a:cs typeface="Arial" panose="020B0604020202020204" pitchFamily="34" charset="0"/>
              </a:rPr>
              <a:t>Samenwerking: </a:t>
            </a:r>
            <a:r>
              <a:rPr lang="nl-NL" sz="1000" dirty="0">
                <a:latin typeface="Arial" panose="020B0604020202020204" pitchFamily="34" charset="0"/>
                <a:cs typeface="Arial" panose="020B0604020202020204" pitchFamily="34" charset="0"/>
              </a:rPr>
              <a:t>We bleven participeren in de regiozorg-coöperatie, in de wijksamenwerkingsverband Leidsche rijn (1</a:t>
            </a:r>
            <a:r>
              <a:rPr lang="nl-NL" sz="1000" baseline="30000" dirty="0">
                <a:latin typeface="Arial" panose="020B0604020202020204" pitchFamily="34" charset="0"/>
                <a:cs typeface="Arial" panose="020B0604020202020204" pitchFamily="34" charset="0"/>
              </a:rPr>
              <a:t>ste</a:t>
            </a:r>
            <a:r>
              <a:rPr lang="nl-NL" sz="1000" dirty="0">
                <a:latin typeface="Arial" panose="020B0604020202020204" pitchFamily="34" charset="0"/>
                <a:cs typeface="Arial" panose="020B0604020202020204" pitchFamily="34" charset="0"/>
              </a:rPr>
              <a:t> 1000 dagen-bijeenkomsten, artroseproject, valpreventieproject, GLI) en medisch inhoudelijk met andere centra in Leidsche rijn op het gebied van palliatieve zorg en farmacotherapeutische zorg. In het kader van MTVP (meer tijd voor de patiënt) kozen we LEAN werken en hebben we het voorraadbeheer als eerste LEAN project opgepakt. Daarnaast schoolden we ons via de regiozorg op het gebied van positieve gezondheid en oplossingsgericht werken.</a:t>
            </a:r>
            <a:endParaRPr lang="nl-NL" sz="1000" i="1" dirty="0">
              <a:latin typeface="Arial" panose="020B0604020202020204" pitchFamily="34" charset="0"/>
              <a:cs typeface="Arial" panose="020B0604020202020204" pitchFamily="34" charset="0"/>
            </a:endParaRPr>
          </a:p>
          <a:p>
            <a:pPr marL="228600" lvl="0" indent="-228600">
              <a:buAutoNum type="arabicPeriod"/>
            </a:pPr>
            <a:endParaRPr lang="nl-NL"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13756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d52037f-db1a-4363-9210-b9384b4c1833">
      <Terms xmlns="http://schemas.microsoft.com/office/infopath/2007/PartnerControls"/>
    </lcf76f155ced4ddcb4097134ff3c332f>
    <TaxCatchAll xmlns="fdc1e868-d64c-4187-a070-fdbab900d31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02800B8D3503C45970E2E839D53CA12" ma:contentTypeVersion="16" ma:contentTypeDescription="Een nieuw document maken." ma:contentTypeScope="" ma:versionID="368088ba4b4ea77e6124ccc4e15c0530">
  <xsd:schema xmlns:xsd="http://www.w3.org/2001/XMLSchema" xmlns:xs="http://www.w3.org/2001/XMLSchema" xmlns:p="http://schemas.microsoft.com/office/2006/metadata/properties" xmlns:ns2="c7822d11-43ff-42e6-81d0-48546cc8faec" xmlns:ns3="2abd914e-fd8f-4c19-8124-cc53bb5de5f8" xmlns:ns4="bd52037f-db1a-4363-9210-b9384b4c1833" xmlns:ns5="fdc1e868-d64c-4187-a070-fdbab900d311" targetNamespace="http://schemas.microsoft.com/office/2006/metadata/properties" ma:root="true" ma:fieldsID="d1a95ef51a74c6e557c731ef79da182b" ns2:_="" ns3:_="" ns4:_="" ns5:_="">
    <xsd:import namespace="c7822d11-43ff-42e6-81d0-48546cc8faec"/>
    <xsd:import namespace="2abd914e-fd8f-4c19-8124-cc53bb5de5f8"/>
    <xsd:import namespace="bd52037f-db1a-4363-9210-b9384b4c1833"/>
    <xsd:import namespace="fdc1e868-d64c-4187-a070-fdbab900d31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4:MediaServiceDateTaken" minOccurs="0"/>
                <xsd:element ref="ns4:MediaServiceGenerationTime" minOccurs="0"/>
                <xsd:element ref="ns4:MediaServiceEventHashCode" minOccurs="0"/>
                <xsd:element ref="ns4:MediaLengthInSeconds" minOccurs="0"/>
                <xsd:element ref="ns4:lcf76f155ced4ddcb4097134ff3c332f" minOccurs="0"/>
                <xsd:element ref="ns5:TaxCatchAll"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822d11-43ff-42e6-81d0-48546cc8fa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bd914e-fd8f-4c19-8124-cc53bb5de5f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d52037f-db1a-4363-9210-b9384b4c1833" elementFormDefault="qualified">
    <xsd:import namespace="http://schemas.microsoft.com/office/2006/documentManagement/types"/>
    <xsd:import namespace="http://schemas.microsoft.com/office/infopath/2007/PartnerControls"/>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Afbeeldingtags" ma:readOnly="false" ma:fieldId="{5cf76f15-5ced-4ddc-b409-7134ff3c332f}" ma:taxonomyMulti="true" ma:sspId="1dc3e94d-ca57-4973-82d2-32b029990905"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c1e868-d64c-4187-a070-fdbab900d311"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a57b200b-5e38-4616-9b03-24ebbd92dc5b}" ma:internalName="TaxCatchAll" ma:showField="CatchAllData" ma:web="fdc1e868-d64c-4187-a070-fdbab900d31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5424FE-F1B4-47F3-967C-A7E6B74CD714}">
  <ds:schemaRefs>
    <ds:schemaRef ds:uri="http://schemas.microsoft.com/office/2006/metadata/properties"/>
    <ds:schemaRef ds:uri="http://schemas.microsoft.com/office/infopath/2007/PartnerControls"/>
    <ds:schemaRef ds:uri="bd52037f-db1a-4363-9210-b9384b4c1833"/>
    <ds:schemaRef ds:uri="fdc1e868-d64c-4187-a070-fdbab900d311"/>
  </ds:schemaRefs>
</ds:datastoreItem>
</file>

<file path=customXml/itemProps2.xml><?xml version="1.0" encoding="utf-8"?>
<ds:datastoreItem xmlns:ds="http://schemas.openxmlformats.org/officeDocument/2006/customXml" ds:itemID="{F30E5E5C-E6F4-4A22-BF33-0FA8E3FC42D6}">
  <ds:schemaRefs>
    <ds:schemaRef ds:uri="http://schemas.microsoft.com/sharepoint/v3/contenttype/forms"/>
  </ds:schemaRefs>
</ds:datastoreItem>
</file>

<file path=customXml/itemProps3.xml><?xml version="1.0" encoding="utf-8"?>
<ds:datastoreItem xmlns:ds="http://schemas.openxmlformats.org/officeDocument/2006/customXml" ds:itemID="{5D1382EF-0822-4EBD-B1BA-9F8537182C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822d11-43ff-42e6-81d0-48546cc8faec"/>
    <ds:schemaRef ds:uri="2abd914e-fd8f-4c19-8124-cc53bb5de5f8"/>
    <ds:schemaRef ds:uri="bd52037f-db1a-4363-9210-b9384b4c1833"/>
    <ds:schemaRef ds:uri="fdc1e868-d64c-4187-a070-fdbab900d3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TM01859868[[fn=Warm]]</Template>
  <TotalTime>2416</TotalTime>
  <Words>2540</Words>
  <Application>Microsoft Office PowerPoint</Application>
  <PresentationFormat>A4 (210 x 297 mm)</PresentationFormat>
  <Paragraphs>298</Paragraphs>
  <Slides>6</Slides>
  <Notes>5</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6</vt:i4>
      </vt:variant>
    </vt:vector>
  </HeadingPairs>
  <TitlesOfParts>
    <vt:vector size="9" baseType="lpstr">
      <vt:lpstr>Arial</vt:lpstr>
      <vt:lpstr>Calibri</vt:lpstr>
      <vt:lpstr>Thermal</vt:lpstr>
      <vt:lpstr>Jaarverslag 2024 Huisartsenpraktijk Het Zand</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Gezondheidscentrum Het Zand</dc:title>
  <dc:creator>Yvonne Pijnacker</dc:creator>
  <cp:lastModifiedBy>Brechje Tinnemans</cp:lastModifiedBy>
  <cp:revision>191</cp:revision>
  <cp:lastPrinted>2016-06-09T07:20:01Z</cp:lastPrinted>
  <dcterms:created xsi:type="dcterms:W3CDTF">2016-06-06T06:17:02Z</dcterms:created>
  <dcterms:modified xsi:type="dcterms:W3CDTF">2025-11-17T16:06:07Z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0x010100802800B8D3503C45970E2E839D53CA12</vt:lpwstr>
  </property>
  <property fmtid="{D5CDD505-2E9C-101B-9397-08002B2CF9AE}" pid="3" name="MediaServiceImageTags">
    <vt:lpwstr/>
  </property>
</Properties>
</file>